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45" r:id="rId3"/>
    <p:sldId id="422" r:id="rId4"/>
    <p:sldId id="425" r:id="rId5"/>
    <p:sldId id="426" r:id="rId6"/>
    <p:sldId id="427" r:id="rId7"/>
    <p:sldId id="428" r:id="rId8"/>
    <p:sldId id="416" r:id="rId9"/>
    <p:sldId id="429" r:id="rId10"/>
    <p:sldId id="420" r:id="rId11"/>
    <p:sldId id="423" r:id="rId12"/>
    <p:sldId id="337" r:id="rId13"/>
    <p:sldId id="389" r:id="rId14"/>
    <p:sldId id="373" r:id="rId15"/>
    <p:sldId id="294" r:id="rId16"/>
  </p:sldIdLst>
  <p:sldSz cx="9144000" cy="5145088"/>
  <p:notesSz cx="7315200" cy="96012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434" autoAdjust="0"/>
  </p:normalViewPr>
  <p:slideViewPr>
    <p:cSldViewPr>
      <p:cViewPr>
        <p:scale>
          <a:sx n="100" d="100"/>
          <a:sy n="100" d="100"/>
        </p:scale>
        <p:origin x="-1122" y="-456"/>
      </p:cViewPr>
      <p:guideLst>
        <p:guide orient="horz" pos="1620"/>
        <p:guide pos="2880"/>
      </p:guideLst>
    </p:cSldViewPr>
  </p:slideViewPr>
  <p:outlineViewPr>
    <p:cViewPr>
      <p:scale>
        <a:sx n="33" d="100"/>
        <a:sy n="33" d="100"/>
      </p:scale>
      <p:origin x="0" y="96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3" tIns="48326" rIns="96653" bIns="48326" numCol="1" anchor="t" anchorCtr="0" compatLnSpc="1">
            <a:prstTxWarp prst="textNoShape">
              <a:avLst/>
            </a:prstTxWarp>
          </a:bodyPr>
          <a:lstStyle>
            <a:lvl1pPr defTabSz="966788">
              <a:defRPr sz="1300"/>
            </a:lvl1pPr>
          </a:lstStyle>
          <a:p>
            <a:endParaRPr lang="en-US" altLang="zh-CN"/>
          </a:p>
        </p:txBody>
      </p:sp>
      <p:sp>
        <p:nvSpPr>
          <p:cNvPr id="10243" name="Rectangle 3"/>
          <p:cNvSpPr>
            <a:spLocks noGrp="1" noChangeArrowheads="1"/>
          </p:cNvSpPr>
          <p:nvPr>
            <p:ph type="dt" idx="1"/>
          </p:nvPr>
        </p:nvSpPr>
        <p:spPr bwMode="auto">
          <a:xfrm>
            <a:off x="4144963" y="0"/>
            <a:ext cx="3168650" cy="479425"/>
          </a:xfrm>
          <a:prstGeom prst="rect">
            <a:avLst/>
          </a:prstGeom>
          <a:noFill/>
          <a:ln w="9525">
            <a:noFill/>
            <a:miter lim="800000"/>
            <a:headEnd/>
            <a:tailEnd/>
          </a:ln>
        </p:spPr>
        <p:txBody>
          <a:bodyPr vert="horz" wrap="square" lIns="96653" tIns="48326" rIns="96653" bIns="48326" numCol="1" anchor="t" anchorCtr="0" compatLnSpc="1">
            <a:prstTxWarp prst="textNoShape">
              <a:avLst/>
            </a:prstTxWarp>
          </a:bodyPr>
          <a:lstStyle>
            <a:lvl1pPr algn="r" defTabSz="966788">
              <a:defRPr sz="1300"/>
            </a:lvl1pPr>
          </a:lstStyle>
          <a:p>
            <a:endParaRPr lang="en-US" altLang="zh-CN"/>
          </a:p>
        </p:txBody>
      </p:sp>
      <p:sp>
        <p:nvSpPr>
          <p:cNvPr id="19460" name="Rectangle 4"/>
          <p:cNvSpPr>
            <a:spLocks noGrp="1" noRot="1" noChangeAspect="1" noChangeArrowheads="1" noTextEdit="1"/>
          </p:cNvSpPr>
          <p:nvPr>
            <p:ph type="sldImg" idx="2"/>
          </p:nvPr>
        </p:nvSpPr>
        <p:spPr bwMode="auto">
          <a:xfrm>
            <a:off x="460375" y="720725"/>
            <a:ext cx="6394450" cy="3598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p:spPr>
        <p:txBody>
          <a:bodyPr vert="horz" wrap="square" lIns="96653" tIns="48326" rIns="96653" bIns="4832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6"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p:spPr>
        <p:txBody>
          <a:bodyPr vert="horz" wrap="square" lIns="96653" tIns="48326" rIns="96653" bIns="48326" numCol="1" anchor="b" anchorCtr="0" compatLnSpc="1">
            <a:prstTxWarp prst="textNoShape">
              <a:avLst/>
            </a:prstTxWarp>
          </a:bodyPr>
          <a:lstStyle>
            <a:lvl1pPr defTabSz="966788">
              <a:defRPr sz="1300"/>
            </a:lvl1pPr>
          </a:lstStyle>
          <a:p>
            <a:endParaRPr lang="en-US" altLang="zh-CN"/>
          </a:p>
        </p:txBody>
      </p:sp>
      <p:sp>
        <p:nvSpPr>
          <p:cNvPr id="10247"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p:spPr>
        <p:txBody>
          <a:bodyPr vert="horz" wrap="square" lIns="96653" tIns="48326" rIns="96653" bIns="48326" numCol="1" anchor="b" anchorCtr="0" compatLnSpc="1">
            <a:prstTxWarp prst="textNoShape">
              <a:avLst/>
            </a:prstTxWarp>
          </a:bodyPr>
          <a:lstStyle>
            <a:lvl1pPr algn="r" defTabSz="966788">
              <a:defRPr sz="1300"/>
            </a:lvl1pPr>
          </a:lstStyle>
          <a:p>
            <a:fld id="{B29204B5-8167-4D69-8B69-DE8066D91E9C}" type="slidenum">
              <a:rPr lang="en-US" altLang="zh-CN"/>
              <a:pPr/>
              <a:t>‹#›</a:t>
            </a:fld>
            <a:endParaRPr lang="en-US" altLang="zh-CN"/>
          </a:p>
        </p:txBody>
      </p:sp>
    </p:spTree>
    <p:extLst>
      <p:ext uri="{BB962C8B-B14F-4D97-AF65-F5344CB8AC3E}">
        <p14:creationId xmlns:p14="http://schemas.microsoft.com/office/powerpoint/2010/main" val="3663546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5B25FECF-4C53-454A-89E8-1D7807B88E45}" type="slidenum">
              <a:rPr lang="en-US" altLang="zh-CN"/>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AB2A417-3B6A-4B88-9F5F-3A925C572F8F}" type="slidenum">
              <a:rPr lang="en-CA" smtClean="0"/>
              <a:pPr/>
              <a:t>11</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CA" altLang="zh-TW" smtClean="0"/>
          </a:p>
        </p:txBody>
      </p:sp>
      <p:sp>
        <p:nvSpPr>
          <p:cNvPr id="28676" name="Slide Number Placeholder 3"/>
          <p:cNvSpPr>
            <a:spLocks noGrp="1"/>
          </p:cNvSpPr>
          <p:nvPr>
            <p:ph type="sldNum" sz="quarter" idx="5"/>
          </p:nvPr>
        </p:nvSpPr>
        <p:spPr>
          <a:noFill/>
        </p:spPr>
        <p:txBody>
          <a:bodyPr/>
          <a:lstStyle/>
          <a:p>
            <a:fld id="{C02286CB-1184-4282-8F13-95F534EA59B3}" type="slidenum">
              <a:rPr lang="en-CA" altLang="zh-TW"/>
              <a:pPr/>
              <a:t>12</a:t>
            </a:fld>
            <a:endParaRPr lang="en-CA"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F61277E9-6F53-4E13-A19E-E7BCFE7FF7AE}" type="slidenum">
              <a:rPr lang="en-US" altLang="zh-CN"/>
              <a:pPr/>
              <a:t>13</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noFill/>
          <a:ln/>
        </p:spPr>
        <p:txBody>
          <a:bodyPr/>
          <a:lstStyle/>
          <a:p>
            <a:pPr marL="228600" indent="-228600" eaLnBrk="1" hangingPunct="1"/>
            <a:endParaRPr lang="en-CA" altLang="zh-TW" smtClean="0"/>
          </a:p>
          <a:p>
            <a:pPr marL="228600" indent="-228600" eaLnBrk="1" hangingPunct="1">
              <a:buFont typeface="Calibri" pitchFamily="34" charset="0"/>
              <a:buAutoNum type="arabicPeriod"/>
            </a:pPr>
            <a:endParaRPr lang="zh-TW" altLang="en-US" smtClean="0"/>
          </a:p>
        </p:txBody>
      </p:sp>
      <p:sp>
        <p:nvSpPr>
          <p:cNvPr id="33796" name="灯片编号占位符 3"/>
          <p:cNvSpPr>
            <a:spLocks noGrp="1"/>
          </p:cNvSpPr>
          <p:nvPr>
            <p:ph type="sldNum" sz="quarter" idx="5"/>
          </p:nvPr>
        </p:nvSpPr>
        <p:spPr>
          <a:noFill/>
        </p:spPr>
        <p:txBody>
          <a:bodyPr/>
          <a:lstStyle/>
          <a:p>
            <a:fld id="{A572C2A3-8512-4ECC-99F9-5A3B3EC2E768}" type="slidenum">
              <a:rPr lang="en-US" altLang="zh-CN"/>
              <a:pPr/>
              <a:t>14</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A288A2D9-F11A-47EA-9079-332408C50D9E}" type="slidenum">
              <a:rPr lang="en-US" altLang="zh-CN"/>
              <a:pPr/>
              <a:t>15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893EA716-6741-4BB0-A390-EF5CF9550980}" type="slidenum">
              <a:rPr lang="en-US" altLang="zh-CN"/>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75ADBE3D-BCD7-4C7A-A3BE-C1674A969997}" type="slidenum">
              <a:rPr lang="en-US" altLang="zh-CN"/>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a:ln/>
        </p:spPr>
        <p:txBody>
          <a:bodyPr/>
          <a:lstStyle/>
          <a:p>
            <a:pPr eaLnBrk="1" hangingPunct="1"/>
            <a:r>
              <a:rPr lang="en-CA" altLang="zh-TW" smtClean="0"/>
              <a:t>Growth in Revenue, GP and NI</a:t>
            </a:r>
            <a:endParaRPr lang="zh-TW" altLang="en-US" smtClean="0"/>
          </a:p>
        </p:txBody>
      </p:sp>
      <p:sp>
        <p:nvSpPr>
          <p:cNvPr id="34820" name="灯片编号占位符 3"/>
          <p:cNvSpPr>
            <a:spLocks noGrp="1"/>
          </p:cNvSpPr>
          <p:nvPr>
            <p:ph type="sldNum" sz="quarter" idx="5"/>
          </p:nvPr>
        </p:nvSpPr>
        <p:spPr>
          <a:noFill/>
        </p:spPr>
        <p:txBody>
          <a:bodyPr/>
          <a:lstStyle/>
          <a:p>
            <a:fld id="{2FA00617-580A-4792-8C28-7F0BB4FD51E6}" type="slidenum">
              <a:rPr lang="en-US" altLang="zh-CN"/>
              <a:pPr/>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0ADE06FE-D4C9-43B4-AFA4-E97F819C91DD}" type="slidenum">
              <a:rPr lang="en-US" altLang="zh-CN"/>
              <a:pPr/>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E4C9F77C-7F7B-4354-B7CD-E080A5F5DFB0}" type="slidenum">
              <a:rPr lang="en-US" altLang="zh-CN"/>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7F94025C-E297-4D74-A971-41ABEAB01D86}" type="slidenum">
              <a:rPr lang="en-US" altLang="zh-CN"/>
              <a:pPr/>
              <a:t>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BEF7E928-48BF-4A6E-937F-2C3B6D0B3129}" type="slidenum">
              <a:rPr lang="en-US" altLang="zh-CN"/>
              <a:pPr/>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p:txBody>
      </p:sp>
      <p:sp>
        <p:nvSpPr>
          <p:cNvPr id="27652" name="Slide Number Placeholder 3"/>
          <p:cNvSpPr>
            <a:spLocks noGrp="1"/>
          </p:cNvSpPr>
          <p:nvPr>
            <p:ph type="sldNum" sz="quarter" idx="5"/>
          </p:nvPr>
        </p:nvSpPr>
        <p:spPr>
          <a:noFill/>
        </p:spPr>
        <p:txBody>
          <a:bodyPr/>
          <a:lstStyle/>
          <a:p>
            <a:fld id="{D7CCFBB0-DE3B-44BD-8B44-D614D9DA9ECD}" type="slidenum">
              <a:rPr lang="en-US" altLang="zh-CN"/>
              <a:pPr/>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8" descr="ppt"/>
          <p:cNvPicPr>
            <a:picLocks noChangeAspect="1" noChangeArrowheads="1"/>
          </p:cNvPicPr>
          <p:nvPr/>
        </p:nvPicPr>
        <p:blipFill>
          <a:blip r:embed="rId2" cstate="print"/>
          <a:srcRect/>
          <a:stretch>
            <a:fillRect/>
          </a:stretch>
        </p:blipFill>
        <p:spPr bwMode="auto">
          <a:xfrm>
            <a:off x="0" y="0"/>
            <a:ext cx="9144000" cy="5145088"/>
          </a:xfrm>
          <a:prstGeom prst="rect">
            <a:avLst/>
          </a:prstGeom>
          <a:noFill/>
          <a:ln w="9525">
            <a:noFill/>
            <a:miter lim="800000"/>
            <a:headEnd/>
            <a:tailEnd/>
          </a:ln>
        </p:spPr>
      </p:pic>
      <p:sp>
        <p:nvSpPr>
          <p:cNvPr id="3074" name="Rectangle 2"/>
          <p:cNvSpPr>
            <a:spLocks noGrp="1" noChangeArrowheads="1"/>
          </p:cNvSpPr>
          <p:nvPr>
            <p:ph type="ctrTitle"/>
          </p:nvPr>
        </p:nvSpPr>
        <p:spPr>
          <a:xfrm>
            <a:off x="5000628" y="2897992"/>
            <a:ext cx="4071966" cy="746122"/>
          </a:xfrm>
          <a:prstGeom prst="rect">
            <a:avLst/>
          </a:prstGeom>
        </p:spPr>
        <p:txBody>
          <a:bodyPr/>
          <a:lstStyle>
            <a:lvl1pPr>
              <a:defRPr/>
            </a:lvl1pPr>
          </a:lstStyle>
          <a:p>
            <a:r>
              <a:rPr lang="zh-CN" altLang="en-US" dirty="0" smtClean="0"/>
              <a:t>单击此处编辑母版标题样式</a:t>
            </a:r>
            <a:endParaRPr lang="zh-CN" altLang="en-US" dirty="0"/>
          </a:p>
        </p:txBody>
      </p:sp>
      <p:sp>
        <p:nvSpPr>
          <p:cNvPr id="3075" name="Rectangle 3"/>
          <p:cNvSpPr>
            <a:spLocks noGrp="1" noChangeArrowheads="1"/>
          </p:cNvSpPr>
          <p:nvPr>
            <p:ph type="subTitle" idx="1"/>
          </p:nvPr>
        </p:nvSpPr>
        <p:spPr>
          <a:xfrm>
            <a:off x="5214942" y="3786990"/>
            <a:ext cx="3843342" cy="586574"/>
          </a:xfrm>
        </p:spPr>
        <p:txBody>
          <a:bodyPr/>
          <a:lstStyle>
            <a:lvl1pPr marL="0" indent="0" algn="ctr">
              <a:defRPr/>
            </a:lvl1pPr>
          </a:lstStyle>
          <a:p>
            <a:r>
              <a:rPr lang="zh-CN" altLang="en-US" dirty="0" smtClean="0"/>
              <a:t>单击此处编辑母版副标题样式</a:t>
            </a:r>
            <a:endParaRPr lang="zh-CN" altLang="en-US" dirty="0"/>
          </a:p>
        </p:txBody>
      </p:sp>
      <p:sp>
        <p:nvSpPr>
          <p:cNvPr id="5" name="Rectangle 9"/>
          <p:cNvSpPr>
            <a:spLocks noGrp="1" noChangeArrowheads="1"/>
          </p:cNvSpPr>
          <p:nvPr>
            <p:ph type="dt" sz="half" idx="10"/>
          </p:nvPr>
        </p:nvSpPr>
        <p:spPr/>
        <p:txBody>
          <a:bodyPr/>
          <a:lstStyle>
            <a:lvl1pPr>
              <a:defRPr/>
            </a:lvl1pPr>
          </a:lstStyle>
          <a:p>
            <a:endParaRPr lang="en-US" altLang="zh-CN"/>
          </a:p>
        </p:txBody>
      </p:sp>
      <p:sp>
        <p:nvSpPr>
          <p:cNvPr id="6" name="Rectangle 10"/>
          <p:cNvSpPr>
            <a:spLocks noGrp="1" noChangeArrowheads="1"/>
          </p:cNvSpPr>
          <p:nvPr>
            <p:ph type="ftr" sz="quarter" idx="11"/>
          </p:nvPr>
        </p:nvSpPr>
        <p:spPr/>
        <p:txBody>
          <a:bodyPr/>
          <a:lstStyle>
            <a:lvl1pPr>
              <a:defRPr/>
            </a:lvl1pPr>
          </a:lstStyle>
          <a:p>
            <a:endParaRPr lang="en-US" altLang="zh-CN"/>
          </a:p>
        </p:txBody>
      </p:sp>
      <p:sp>
        <p:nvSpPr>
          <p:cNvPr id="7" name="Rectangle 11"/>
          <p:cNvSpPr>
            <a:spLocks noGrp="1" noChangeArrowheads="1"/>
          </p:cNvSpPr>
          <p:nvPr>
            <p:ph type="sldNum" sz="quarter" idx="12"/>
          </p:nvPr>
        </p:nvSpPr>
        <p:spPr/>
        <p:txBody>
          <a:bodyPr/>
          <a:lstStyle>
            <a:lvl1pPr>
              <a:defRPr/>
            </a:lvl1pPr>
          </a:lstStyle>
          <a:p>
            <a:fld id="{D90C8E1E-49CC-4656-9F43-8812EA4A7129}" type="slidenum">
              <a:rPr lang="zh-TW" altLang="zh-TW"/>
              <a:pPr/>
              <a:t>‹#›</a:t>
            </a:fld>
            <a:endParaRPr lang="zh-TW"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388100" y="0"/>
            <a:ext cx="2309813" cy="4527550"/>
          </a:xfrm>
          <a:prstGeom prst="rect">
            <a:avLst/>
          </a:prstGeom>
        </p:spPr>
        <p:txBody>
          <a:bodyPr vert="eaVert"/>
          <a:lstStyle/>
          <a:p>
            <a:r>
              <a:rPr lang="zh-CN" altLang="en-US" smtClean="0"/>
              <a:t>单击此处编辑母版标题样式</a:t>
            </a:r>
            <a:endParaRPr lang="zh-TW" altLang="en-US"/>
          </a:p>
        </p:txBody>
      </p:sp>
      <p:sp>
        <p:nvSpPr>
          <p:cNvPr id="3" name="竖排文字占位符 2"/>
          <p:cNvSpPr>
            <a:spLocks noGrp="1"/>
          </p:cNvSpPr>
          <p:nvPr>
            <p:ph type="body" orient="vert" idx="1"/>
          </p:nvPr>
        </p:nvSpPr>
        <p:spPr>
          <a:xfrm>
            <a:off x="-541338" y="0"/>
            <a:ext cx="6777038" cy="452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EAA397A-9AC9-4750-A7DC-C8EF5C992F83}"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131888"/>
            <a:ext cx="8229600" cy="339566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E107089-ED5E-439C-991A-6D7731FA77CD}"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131888"/>
            <a:ext cx="4038600" cy="1620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131888"/>
            <a:ext cx="4038600" cy="1620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2905125"/>
            <a:ext cx="4038600" cy="162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2905125"/>
            <a:ext cx="4038600" cy="162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5EC9F6A6-BA97-4AAF-B4BF-9B8E62EF7B2E}"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131888"/>
            <a:ext cx="4038600" cy="1620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313" y="2905125"/>
            <a:ext cx="4038600" cy="162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59313" y="1131888"/>
            <a:ext cx="4038600" cy="3395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zh-CN"/>
          </a:p>
        </p:txBody>
      </p:sp>
      <p:sp>
        <p:nvSpPr>
          <p:cNvPr id="7" name="Rectangle 5"/>
          <p:cNvSpPr>
            <a:spLocks noGrp="1" noChangeArrowheads="1"/>
          </p:cNvSpPr>
          <p:nvPr>
            <p:ph type="ftr" sz="quarter" idx="11"/>
          </p:nvPr>
        </p:nvSpPr>
        <p:spPr>
          <a:ln/>
        </p:spPr>
        <p:txBody>
          <a:bodyPr/>
          <a:lstStyle>
            <a:lvl1pPr>
              <a:defRPr/>
            </a:lvl1pPr>
          </a:lstStyle>
          <a:p>
            <a:endParaRPr lang="en-US" altLang="zh-CN"/>
          </a:p>
        </p:txBody>
      </p:sp>
      <p:sp>
        <p:nvSpPr>
          <p:cNvPr id="8" name="Rectangle 6"/>
          <p:cNvSpPr>
            <a:spLocks noGrp="1" noChangeArrowheads="1"/>
          </p:cNvSpPr>
          <p:nvPr>
            <p:ph type="sldNum" sz="quarter" idx="12"/>
          </p:nvPr>
        </p:nvSpPr>
        <p:spPr>
          <a:ln/>
        </p:spPr>
        <p:txBody>
          <a:bodyPr/>
          <a:lstStyle>
            <a:lvl1pPr>
              <a:defRPr/>
            </a:lvl1pPr>
          </a:lstStyle>
          <a:p>
            <a:fld id="{F159E415-B49F-4000-A979-86FD90D0EB5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2843" y="215096"/>
            <a:ext cx="6286545" cy="857250"/>
          </a:xfrm>
          <a:prstGeom prst="rect">
            <a:avLst/>
          </a:prstGeom>
        </p:spPr>
        <p:txBody>
          <a:bodyPr/>
          <a:lstStyle/>
          <a:p>
            <a:r>
              <a:rPr lang="zh-CN" altLang="en-US" dirty="0" smtClean="0"/>
              <a:t>单击此处编辑母版标题样式</a:t>
            </a:r>
            <a:endParaRPr lang="zh-TW" altLang="en-US" dirty="0"/>
          </a:p>
        </p:txBody>
      </p:sp>
      <p:sp>
        <p:nvSpPr>
          <p:cNvPr id="3" name="内容占位符 2"/>
          <p:cNvSpPr>
            <a:spLocks noGrp="1"/>
          </p:cNvSpPr>
          <p:nvPr>
            <p:ph idx="1"/>
          </p:nvPr>
        </p:nvSpPr>
        <p:spPr/>
        <p:txBody>
          <a:bodyPr/>
          <a:lstStyle>
            <a:lvl2pPr>
              <a:buFontTx/>
              <a:buBlip>
                <a:blip r:embed="rId2"/>
              </a:buBlip>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B11B64C-05AB-40F4-9878-4F2E82EAF470}"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5" descr="ppt5"/>
          <p:cNvPicPr>
            <a:picLocks noChangeAspect="1" noChangeArrowheads="1"/>
          </p:cNvPicPr>
          <p:nvPr userDrawn="1"/>
        </p:nvPicPr>
        <p:blipFill>
          <a:blip r:embed="rId2" cstate="print"/>
          <a:srcRect/>
          <a:stretch>
            <a:fillRect/>
          </a:stretch>
        </p:blipFill>
        <p:spPr bwMode="auto">
          <a:xfrm>
            <a:off x="0" y="0"/>
            <a:ext cx="9144000" cy="5145088"/>
          </a:xfrm>
          <a:prstGeom prst="rect">
            <a:avLst/>
          </a:prstGeom>
          <a:noFill/>
          <a:ln w="9525">
            <a:noFill/>
            <a:miter lim="800000"/>
            <a:headEnd/>
            <a:tailEnd/>
          </a:ln>
        </p:spPr>
      </p:pic>
      <p:sp>
        <p:nvSpPr>
          <p:cNvPr id="2" name="标题 1"/>
          <p:cNvSpPr>
            <a:spLocks noGrp="1"/>
          </p:cNvSpPr>
          <p:nvPr>
            <p:ph type="title"/>
          </p:nvPr>
        </p:nvSpPr>
        <p:spPr>
          <a:xfrm>
            <a:off x="1357289" y="3337732"/>
            <a:ext cx="7137423" cy="1020762"/>
          </a:xfrm>
          <a:prstGeom prst="rect">
            <a:avLst/>
          </a:prstGeom>
        </p:spPr>
        <p:txBody>
          <a:bodyPr anchor="t"/>
          <a:lstStyle>
            <a:lvl1pPr algn="l">
              <a:defRPr sz="4000" b="1" cap="all"/>
            </a:lvl1pPr>
          </a:lstStyle>
          <a:p>
            <a:r>
              <a:rPr lang="zh-CN" altLang="en-US" smtClean="0"/>
              <a:t>单击此处编辑母版标题样式</a:t>
            </a:r>
            <a:endParaRPr lang="zh-TW" altLang="en-US"/>
          </a:p>
        </p:txBody>
      </p:sp>
      <p:sp>
        <p:nvSpPr>
          <p:cNvPr id="3" name="文本占位符 2"/>
          <p:cNvSpPr>
            <a:spLocks noGrp="1"/>
          </p:cNvSpPr>
          <p:nvPr>
            <p:ph type="body" idx="1"/>
          </p:nvPr>
        </p:nvSpPr>
        <p:spPr>
          <a:xfrm>
            <a:off x="1371600" y="2215354"/>
            <a:ext cx="712949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endParaRPr lang="en-US" altLang="zh-CN"/>
          </a:p>
        </p:txBody>
      </p:sp>
      <p:sp>
        <p:nvSpPr>
          <p:cNvPr id="6" name="页脚占位符 4"/>
          <p:cNvSpPr>
            <a:spLocks noGrp="1"/>
          </p:cNvSpPr>
          <p:nvPr>
            <p:ph type="ftr" sz="quarter" idx="11"/>
          </p:nvPr>
        </p:nvSpPr>
        <p:spPr/>
        <p:txBody>
          <a:bodyPr/>
          <a:lstStyle>
            <a:lvl1pPr>
              <a:defRPr/>
            </a:lvl1pPr>
          </a:lstStyle>
          <a:p>
            <a:endParaRPr lang="en-US" altLang="zh-CN"/>
          </a:p>
        </p:txBody>
      </p:sp>
      <p:sp>
        <p:nvSpPr>
          <p:cNvPr id="7" name="灯片编号占位符 5"/>
          <p:cNvSpPr>
            <a:spLocks noGrp="1"/>
          </p:cNvSpPr>
          <p:nvPr>
            <p:ph type="sldNum" sz="quarter" idx="12"/>
          </p:nvPr>
        </p:nvSpPr>
        <p:spPr/>
        <p:txBody>
          <a:bodyPr/>
          <a:lstStyle>
            <a:lvl1pPr>
              <a:defRPr/>
            </a:lvl1pPr>
          </a:lstStyle>
          <a:p>
            <a:fld id="{DCA33BAE-0519-42EC-9575-7D43294F4966}"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68313" y="1072346"/>
            <a:ext cx="4038600" cy="3455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内容占位符 3"/>
          <p:cNvSpPr>
            <a:spLocks noGrp="1"/>
          </p:cNvSpPr>
          <p:nvPr>
            <p:ph sz="half" idx="2"/>
          </p:nvPr>
        </p:nvSpPr>
        <p:spPr>
          <a:xfrm>
            <a:off x="4659313" y="1072346"/>
            <a:ext cx="4038600" cy="3455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8" name="标题 1"/>
          <p:cNvSpPr>
            <a:spLocks noGrp="1"/>
          </p:cNvSpPr>
          <p:nvPr>
            <p:ph type="title"/>
          </p:nvPr>
        </p:nvSpPr>
        <p:spPr>
          <a:xfrm>
            <a:off x="142843" y="215096"/>
            <a:ext cx="6286545" cy="785812"/>
          </a:xfrm>
          <a:prstGeom prst="rect">
            <a:avLst/>
          </a:prstGeom>
        </p:spPr>
        <p:txBody>
          <a:bodyPr/>
          <a:lstStyle/>
          <a:p>
            <a:r>
              <a:rPr lang="zh-CN" altLang="en-US" smtClean="0"/>
              <a:t>单击此处编辑母版标题样式</a:t>
            </a:r>
            <a:endParaRPr lang="zh-TW"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17062382-7277-4215-85AA-2B06A99F3332}"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142843" y="215096"/>
            <a:ext cx="6286545" cy="857250"/>
          </a:xfrm>
          <a:prstGeom prst="rect">
            <a:avLst/>
          </a:prstGeom>
        </p:spPr>
        <p:txBody>
          <a:bodyPr/>
          <a:lstStyle/>
          <a:p>
            <a:r>
              <a:rPr lang="zh-CN" altLang="en-US" smtClean="0"/>
              <a:t>单击此处编辑母版标题样式</a:t>
            </a:r>
            <a:endParaRPr lang="zh-TW"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395680C4-71F5-4A80-808B-09A9F2AF6E1C}"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142843" y="215096"/>
            <a:ext cx="6286545" cy="857250"/>
          </a:xfrm>
          <a:prstGeom prst="rect">
            <a:avLst/>
          </a:prstGeom>
        </p:spPr>
        <p:txBody>
          <a:bodyPr/>
          <a:lstStyle/>
          <a:p>
            <a:r>
              <a:rPr lang="zh-CN" altLang="en-US" smtClean="0"/>
              <a:t>单击此处编辑母版标题样式</a:t>
            </a:r>
            <a:endParaRPr lang="zh-TW"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0A85B2B-2CD7-495A-979E-92FBEBE0753A}"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TW"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FF83E59-3FB0-477C-83A3-D7C780D3974D}"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a:prstGeom prst="rect">
            <a:avLst/>
          </a:prstGeom>
        </p:spPr>
        <p:txBody>
          <a:bodyPr anchor="b"/>
          <a:lstStyle>
            <a:lvl1pPr algn="l">
              <a:defRPr sz="2000" b="1"/>
            </a:lvl1pPr>
          </a:lstStyle>
          <a:p>
            <a:r>
              <a:rPr lang="zh-CN" altLang="en-US" smtClean="0"/>
              <a:t>单击此处编辑母版标题样式</a:t>
            </a:r>
            <a:endParaRPr lang="zh-TW"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TW"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91085064-F08A-4072-ADE4-61B9972F29AA}"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7" name="标题 1"/>
          <p:cNvSpPr>
            <a:spLocks noGrp="1"/>
          </p:cNvSpPr>
          <p:nvPr>
            <p:ph type="title"/>
          </p:nvPr>
        </p:nvSpPr>
        <p:spPr>
          <a:xfrm>
            <a:off x="142843" y="215096"/>
            <a:ext cx="6286545" cy="857250"/>
          </a:xfrm>
          <a:prstGeom prst="rect">
            <a:avLst/>
          </a:prstGeom>
        </p:spPr>
        <p:txBody>
          <a:bodyPr/>
          <a:lstStyle/>
          <a:p>
            <a:r>
              <a:rPr lang="zh-CN" altLang="en-US" smtClean="0"/>
              <a:t>单击此处编辑母版标题样式</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AC99838-494F-4B2C-9FB7-4CE268FDFCFD}"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t2"/>
          <p:cNvPicPr>
            <a:picLocks noChangeAspect="1" noChangeArrowheads="1"/>
          </p:cNvPicPr>
          <p:nvPr/>
        </p:nvPicPr>
        <p:blipFill>
          <a:blip r:embed="rId15" cstate="print"/>
          <a:srcRect/>
          <a:stretch>
            <a:fillRect/>
          </a:stretch>
        </p:blipFill>
        <p:spPr bwMode="auto">
          <a:xfrm>
            <a:off x="0" y="0"/>
            <a:ext cx="9144000" cy="51450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68313" y="1131888"/>
            <a:ext cx="8229600" cy="3395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TW" altLang="zh-TW" smtClean="0"/>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D5D14C-584D-4E75-8BF7-C9974E9EFA26}" type="slidenum">
              <a:rPr lang="en-US" altLang="zh-CN"/>
              <a:pPr/>
              <a:t>‹#›</a:t>
            </a:fld>
            <a:endParaRPr lang="en-US" altLang="zh-CN"/>
          </a:p>
        </p:txBody>
      </p:sp>
      <p:sp>
        <p:nvSpPr>
          <p:cNvPr id="8" name="标题 1"/>
          <p:cNvSpPr txBox="1">
            <a:spLocks/>
          </p:cNvSpPr>
          <p:nvPr userDrawn="1"/>
        </p:nvSpPr>
        <p:spPr>
          <a:xfrm>
            <a:off x="142875" y="214313"/>
            <a:ext cx="6286500" cy="785812"/>
          </a:xfrm>
          <a:prstGeom prst="rect">
            <a:avLst/>
          </a:prstGeom>
        </p:spPr>
        <p:txBody>
          <a:bodyPr/>
          <a:lstStyle/>
          <a:p>
            <a:pPr algn="ctr"/>
            <a:endParaRPr lang="zh-TW" altLang="en-US" sz="3600">
              <a:solidFill>
                <a:schemeClr val="tx2"/>
              </a:solidFill>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753" r:id="rId1"/>
    <p:sldLayoutId id="2147483742" r:id="rId2"/>
    <p:sldLayoutId id="2147483754"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lvl1pPr algn="ctr" rtl="0" eaLnBrk="0" fontAlgn="base" hangingPunct="0">
        <a:spcBef>
          <a:spcPct val="0"/>
        </a:spcBef>
        <a:spcAft>
          <a:spcPct val="0"/>
        </a:spcAft>
        <a:defRPr sz="3600">
          <a:solidFill>
            <a:schemeClr val="tx2"/>
          </a:solidFill>
          <a:latin typeface="+mj-lt"/>
          <a:ea typeface="+mj-ea"/>
          <a:cs typeface="微软雅黑"/>
        </a:defRPr>
      </a:lvl1pPr>
      <a:lvl2pPr algn="ctr" rtl="0" eaLnBrk="0" fontAlgn="base" hangingPunct="0">
        <a:spcBef>
          <a:spcPct val="0"/>
        </a:spcBef>
        <a:spcAft>
          <a:spcPct val="0"/>
        </a:spcAft>
        <a:defRPr sz="3600">
          <a:solidFill>
            <a:schemeClr val="tx2"/>
          </a:solidFill>
          <a:latin typeface="Arial" pitchFamily="34" charset="0"/>
          <a:ea typeface="微软雅黑" pitchFamily="34" charset="-122"/>
          <a:cs typeface="微软雅黑"/>
        </a:defRPr>
      </a:lvl2pPr>
      <a:lvl3pPr algn="ctr" rtl="0" eaLnBrk="0" fontAlgn="base" hangingPunct="0">
        <a:spcBef>
          <a:spcPct val="0"/>
        </a:spcBef>
        <a:spcAft>
          <a:spcPct val="0"/>
        </a:spcAft>
        <a:defRPr sz="3600">
          <a:solidFill>
            <a:schemeClr val="tx2"/>
          </a:solidFill>
          <a:latin typeface="Arial" pitchFamily="34" charset="0"/>
          <a:ea typeface="微软雅黑" pitchFamily="34" charset="-122"/>
          <a:cs typeface="微软雅黑"/>
        </a:defRPr>
      </a:lvl3pPr>
      <a:lvl4pPr algn="ctr" rtl="0" eaLnBrk="0" fontAlgn="base" hangingPunct="0">
        <a:spcBef>
          <a:spcPct val="0"/>
        </a:spcBef>
        <a:spcAft>
          <a:spcPct val="0"/>
        </a:spcAft>
        <a:defRPr sz="3600">
          <a:solidFill>
            <a:schemeClr val="tx2"/>
          </a:solidFill>
          <a:latin typeface="Arial" pitchFamily="34" charset="0"/>
          <a:ea typeface="微软雅黑" pitchFamily="34" charset="-122"/>
          <a:cs typeface="微软雅黑"/>
        </a:defRPr>
      </a:lvl4pPr>
      <a:lvl5pPr algn="ctr" rtl="0" eaLnBrk="0" fontAlgn="base" hangingPunct="0">
        <a:spcBef>
          <a:spcPct val="0"/>
        </a:spcBef>
        <a:spcAft>
          <a:spcPct val="0"/>
        </a:spcAft>
        <a:defRPr sz="3600">
          <a:solidFill>
            <a:schemeClr val="tx2"/>
          </a:solidFill>
          <a:latin typeface="Arial" pitchFamily="34" charset="0"/>
          <a:ea typeface="微软雅黑" pitchFamily="34" charset="-122"/>
          <a:cs typeface="微软雅黑"/>
        </a:defRPr>
      </a:lvl5pPr>
      <a:lvl6pPr marL="457200" algn="ctr" rtl="0" eaLnBrk="1" fontAlgn="base" hangingPunct="1">
        <a:spcBef>
          <a:spcPct val="0"/>
        </a:spcBef>
        <a:spcAft>
          <a:spcPct val="0"/>
        </a:spcAft>
        <a:defRPr sz="3600">
          <a:solidFill>
            <a:schemeClr val="tx2"/>
          </a:solidFill>
          <a:latin typeface="Arial" pitchFamily="34" charset="0"/>
          <a:ea typeface="微软雅黑" pitchFamily="34" charset="-122"/>
        </a:defRPr>
      </a:lvl6pPr>
      <a:lvl7pPr marL="914400" algn="ctr" rtl="0" eaLnBrk="1" fontAlgn="base" hangingPunct="1">
        <a:spcBef>
          <a:spcPct val="0"/>
        </a:spcBef>
        <a:spcAft>
          <a:spcPct val="0"/>
        </a:spcAft>
        <a:defRPr sz="3600">
          <a:solidFill>
            <a:schemeClr val="tx2"/>
          </a:solidFill>
          <a:latin typeface="Arial" pitchFamily="34" charset="0"/>
          <a:ea typeface="微软雅黑" pitchFamily="34" charset="-122"/>
        </a:defRPr>
      </a:lvl7pPr>
      <a:lvl8pPr marL="1371600" algn="ctr" rtl="0" eaLnBrk="1" fontAlgn="base" hangingPunct="1">
        <a:spcBef>
          <a:spcPct val="0"/>
        </a:spcBef>
        <a:spcAft>
          <a:spcPct val="0"/>
        </a:spcAft>
        <a:defRPr sz="3600">
          <a:solidFill>
            <a:schemeClr val="tx2"/>
          </a:solidFill>
          <a:latin typeface="Arial" pitchFamily="34" charset="0"/>
          <a:ea typeface="微软雅黑" pitchFamily="34" charset="-122"/>
        </a:defRPr>
      </a:lvl8pPr>
      <a:lvl9pPr marL="1828800" algn="ctr" rtl="0" eaLnBrk="1" fontAlgn="base" hangingPunct="1">
        <a:spcBef>
          <a:spcPct val="0"/>
        </a:spcBef>
        <a:spcAft>
          <a:spcPct val="0"/>
        </a:spcAft>
        <a:defRPr sz="36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微软雅黑"/>
        </a:defRPr>
      </a:lvl1pPr>
      <a:lvl2pPr marL="742950" indent="-285750" algn="l" rtl="0" eaLnBrk="0" fontAlgn="base" hangingPunct="0">
        <a:spcBef>
          <a:spcPct val="20000"/>
        </a:spcBef>
        <a:spcAft>
          <a:spcPct val="0"/>
        </a:spcAft>
        <a:defRPr sz="2800">
          <a:solidFill>
            <a:schemeClr val="tx1"/>
          </a:solidFill>
          <a:latin typeface="+mn-lt"/>
          <a:ea typeface="宋体" pitchFamily="2" charset="-122"/>
          <a:cs typeface="宋体"/>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cs typeface="宋体"/>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cs typeface="宋体"/>
        </a:defRPr>
      </a:lvl5pPr>
      <a:lvl6pPr marL="2514600" indent="-228600" algn="l" rtl="0" eaLnBrk="1" fontAlgn="base" hangingPunct="1">
        <a:spcBef>
          <a:spcPct val="20000"/>
        </a:spcBef>
        <a:spcAft>
          <a:spcPct val="0"/>
        </a:spcAft>
        <a:buChar char="»"/>
        <a:defRPr sz="2000">
          <a:solidFill>
            <a:schemeClr val="tx1"/>
          </a:solidFill>
          <a:latin typeface="+mn-lt"/>
          <a:ea typeface="宋体"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itchFamily="2" charset="-122"/>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8.emf"/><Relationship Id="rId3" Type="http://schemas.openxmlformats.org/officeDocument/2006/relationships/notesSlide" Target="../notesSlides/notesSlide8.xml"/><Relationship Id="rId7" Type="http://schemas.openxmlformats.org/officeDocument/2006/relationships/image" Target="../media/image6.emf"/><Relationship Id="rId12"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11" Type="http://schemas.openxmlformats.org/officeDocument/2006/relationships/oleObject" Target="../embeddings/oleObject2.bin"/><Relationship Id="rId5" Type="http://schemas.openxmlformats.org/officeDocument/2006/relationships/image" Target="../media/image5.emf"/><Relationship Id="rId10" Type="http://schemas.openxmlformats.org/officeDocument/2006/relationships/image" Target="../media/image7.emf"/><Relationship Id="rId4" Type="http://schemas.openxmlformats.org/officeDocument/2006/relationships/oleObject" Target="../embeddings/Microsoft_Excel_97-2003_Worksheet1.xls"/><Relationship Id="rId9"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5286375" y="2860576"/>
            <a:ext cx="3857625" cy="1030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altLang="zh-TW" sz="2000" b="1" dirty="0" smtClean="0"/>
              <a:t>ChinaNet-Online Holdings, Inc.</a:t>
            </a:r>
            <a:br>
              <a:rPr lang="en-CA" altLang="zh-TW" sz="2000" b="1" dirty="0" smtClean="0"/>
            </a:br>
            <a:r>
              <a:rPr lang="en-CA" altLang="zh-TW" sz="2000" b="1" dirty="0" smtClean="0"/>
              <a:t>NASDAQ:CNET</a:t>
            </a:r>
            <a:br>
              <a:rPr lang="en-CA" altLang="zh-TW" sz="2000" b="1" dirty="0" smtClean="0"/>
            </a:br>
            <a:r>
              <a:rPr lang="en-CA" altLang="zh-TW" sz="2000" b="1" dirty="0" smtClean="0"/>
              <a:t>2010 Q3 Earnings Conference Call Presentation</a:t>
            </a:r>
            <a:br>
              <a:rPr lang="en-CA" altLang="zh-TW" sz="2000" b="1" dirty="0" smtClean="0"/>
            </a:br>
            <a:r>
              <a:rPr lang="en-CA" altLang="zh-TW" sz="2000" b="1" dirty="0" smtClean="0"/>
              <a:t>November 16, 2010</a:t>
            </a:r>
            <a:endParaRPr lang="zh-TW" altLang="zh-TW" sz="2000" b="1" dirty="0" smtClean="0"/>
          </a:p>
        </p:txBody>
      </p:sp>
      <p:sp>
        <p:nvSpPr>
          <p:cNvPr id="4" name="灯片编号占位符 3"/>
          <p:cNvSpPr>
            <a:spLocks noGrp="1"/>
          </p:cNvSpPr>
          <p:nvPr>
            <p:ph type="sldNum" sz="quarter" idx="12"/>
          </p:nvPr>
        </p:nvSpPr>
        <p:spPr/>
        <p:txBody>
          <a:bodyPr/>
          <a:lstStyle/>
          <a:p>
            <a:fld id="{D90C8E1E-49CC-4656-9F43-8812EA4A7129}" type="slidenum">
              <a:rPr lang="zh-TW" altLang="zh-TW" smtClean="0"/>
              <a:pPr/>
              <a:t>1</a:t>
            </a:fld>
            <a:endParaRPr lang="zh-TW"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内容占位符 4" descr="ppt8 (2).jpg"/>
          <p:cNvPicPr>
            <a:picLocks noGrp="1" noChangeAspect="1"/>
          </p:cNvPicPr>
          <p:nvPr>
            <p:ph idx="1"/>
          </p:nvPr>
        </p:nvPicPr>
        <p:blipFill>
          <a:blip r:embed="rId3" cstate="print"/>
          <a:srcRect/>
          <a:stretch>
            <a:fillRect/>
          </a:stretch>
        </p:blipFill>
        <p:spPr>
          <a:xfrm>
            <a:off x="144463" y="989013"/>
            <a:ext cx="8891587" cy="3959225"/>
          </a:xfrm>
        </p:spPr>
      </p:pic>
      <p:sp>
        <p:nvSpPr>
          <p:cNvPr id="11267" name="标题 1"/>
          <p:cNvSpPr>
            <a:spLocks noGrp="1"/>
          </p:cNvSpPr>
          <p:nvPr>
            <p:ph type="title"/>
          </p:nvPr>
        </p:nvSpPr>
        <p:spPr bwMode="auto">
          <a:xfrm>
            <a:off x="251520" y="52388"/>
            <a:ext cx="6552728" cy="936625"/>
          </a:xfrm>
          <a:noFill/>
          <a:ln>
            <a:miter lim="800000"/>
            <a:headEnd/>
            <a:tailEnd/>
          </a:ln>
        </p:spPr>
        <p:txBody>
          <a:bodyPr vert="horz" wrap="square" lIns="91440" tIns="45720" rIns="91440" bIns="45720" numCol="1" anchor="t" anchorCtr="0" compatLnSpc="1">
            <a:prstTxWarp prst="textNoShape">
              <a:avLst/>
            </a:prstTxWarp>
          </a:bodyPr>
          <a:lstStyle/>
          <a:p>
            <a:pPr algn="l"/>
            <a:r>
              <a:rPr lang="en-CA" altLang="zh-TW" sz="2800" b="1" dirty="0" smtClean="0"/>
              <a:t>ZW: </a:t>
            </a:r>
            <a:r>
              <a:rPr lang="en-CA" altLang="zh-TW" sz="2800" dirty="0" smtClean="0"/>
              <a:t>Vertically Integrated </a:t>
            </a:r>
            <a:br>
              <a:rPr lang="en-CA" altLang="zh-TW" sz="2800" dirty="0" smtClean="0"/>
            </a:br>
            <a:r>
              <a:rPr lang="en-CA" altLang="zh-TW" sz="2800" dirty="0" smtClean="0"/>
              <a:t>Multichannel Platform</a:t>
            </a:r>
            <a:endParaRPr lang="zh-TW" altLang="en-US" sz="2800" dirty="0" smtClean="0"/>
          </a:p>
        </p:txBody>
      </p:sp>
      <p:sp>
        <p:nvSpPr>
          <p:cNvPr id="11268" name="灯片编号占位符 3"/>
          <p:cNvSpPr>
            <a:spLocks noGrp="1"/>
          </p:cNvSpPr>
          <p:nvPr>
            <p:ph type="sldNum" sz="quarter" idx="12"/>
          </p:nvPr>
        </p:nvSpPr>
        <p:spPr>
          <a:noFill/>
        </p:spPr>
        <p:txBody>
          <a:bodyPr/>
          <a:lstStyle/>
          <a:p>
            <a:fld id="{11C32204-A238-42F3-9348-85B8C648C532}" type="slidenum">
              <a:rPr lang="en-US" altLang="zh-CN"/>
              <a:pPr/>
              <a:t>10</a:t>
            </a:fld>
            <a:endParaRPr lang="en-US" altLang="zh-CN"/>
          </a:p>
        </p:txBody>
      </p:sp>
      <p:pic>
        <p:nvPicPr>
          <p:cNvPr id="11269"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0200" y="1347788"/>
            <a:ext cx="1073150" cy="671512"/>
          </a:xfrm>
          <a:prstGeom prst="rect">
            <a:avLst/>
          </a:prstGeom>
          <a:noFill/>
          <a:ln w="9525">
            <a:noFill/>
            <a:miter lim="800000"/>
            <a:headEnd/>
            <a:tailEnd/>
          </a:ln>
        </p:spPr>
      </p:pic>
      <p:sp>
        <p:nvSpPr>
          <p:cNvPr id="11270" name="Rectangle 32"/>
          <p:cNvSpPr>
            <a:spLocks noChangeArrowheads="1"/>
          </p:cNvSpPr>
          <p:nvPr/>
        </p:nvSpPr>
        <p:spPr bwMode="auto">
          <a:xfrm>
            <a:off x="3059113" y="2500313"/>
            <a:ext cx="3313112" cy="585787"/>
          </a:xfrm>
          <a:prstGeom prst="rect">
            <a:avLst/>
          </a:prstGeom>
          <a:noFill/>
          <a:ln w="9525">
            <a:noFill/>
            <a:miter lim="800000"/>
            <a:headEnd/>
            <a:tailEnd/>
          </a:ln>
        </p:spPr>
        <p:txBody>
          <a:bodyPr>
            <a:spAutoFit/>
          </a:bodyPr>
          <a:lstStyle/>
          <a:p>
            <a:pPr algn="ctr"/>
            <a:r>
              <a:rPr lang="en-CA" altLang="zh-TW" sz="1600" b="1">
                <a:solidFill>
                  <a:schemeClr val="bg1"/>
                </a:solidFill>
              </a:rPr>
              <a:t>Service, Content,</a:t>
            </a:r>
          </a:p>
          <a:p>
            <a:pPr algn="ctr"/>
            <a:r>
              <a:rPr lang="en-CA" altLang="zh-TW" sz="1600" b="1">
                <a:solidFill>
                  <a:schemeClr val="bg1"/>
                </a:solidFill>
              </a:rPr>
              <a:t> Technology</a:t>
            </a:r>
            <a:endParaRPr lang="zh-TW" altLang="en-US" sz="1600" b="1">
              <a:solidFill>
                <a:schemeClr val="bg1"/>
              </a:solidFill>
            </a:endParaRPr>
          </a:p>
        </p:txBody>
      </p:sp>
      <p:sp>
        <p:nvSpPr>
          <p:cNvPr id="11271" name="Text Box 19"/>
          <p:cNvSpPr txBox="1">
            <a:spLocks noChangeArrowheads="1"/>
          </p:cNvSpPr>
          <p:nvPr/>
        </p:nvSpPr>
        <p:spPr bwMode="auto">
          <a:xfrm>
            <a:off x="2268538" y="1420813"/>
            <a:ext cx="1008062" cy="338137"/>
          </a:xfrm>
          <a:prstGeom prst="rect">
            <a:avLst/>
          </a:prstGeom>
          <a:noFill/>
          <a:ln w="9525">
            <a:noFill/>
            <a:miter lim="800000"/>
            <a:headEnd/>
            <a:tailEnd/>
          </a:ln>
        </p:spPr>
        <p:txBody>
          <a:bodyPr>
            <a:spAutoFit/>
          </a:bodyPr>
          <a:lstStyle/>
          <a:p>
            <a:pPr algn="ctr"/>
            <a:r>
              <a:rPr lang="en-CA" altLang="zh-TW" sz="1600" b="1">
                <a:solidFill>
                  <a:schemeClr val="bg1"/>
                </a:solidFill>
                <a:ea typeface="微软雅黑" pitchFamily="34" charset="-122"/>
              </a:rPr>
              <a:t>Internet</a:t>
            </a:r>
            <a:endParaRPr lang="zh-TW" altLang="en-US" sz="1600" b="1">
              <a:solidFill>
                <a:schemeClr val="bg1"/>
              </a:solidFill>
              <a:ea typeface="微软雅黑" pitchFamily="34" charset="-122"/>
            </a:endParaRPr>
          </a:p>
        </p:txBody>
      </p:sp>
      <p:sp>
        <p:nvSpPr>
          <p:cNvPr id="11272" name="Text Box 19"/>
          <p:cNvSpPr txBox="1">
            <a:spLocks noChangeArrowheads="1"/>
          </p:cNvSpPr>
          <p:nvPr/>
        </p:nvSpPr>
        <p:spPr bwMode="auto">
          <a:xfrm>
            <a:off x="1476375" y="2809875"/>
            <a:ext cx="1008063" cy="338138"/>
          </a:xfrm>
          <a:prstGeom prst="rect">
            <a:avLst/>
          </a:prstGeom>
          <a:noFill/>
          <a:ln w="9525">
            <a:noFill/>
            <a:miter lim="800000"/>
            <a:headEnd/>
            <a:tailEnd/>
          </a:ln>
        </p:spPr>
        <p:txBody>
          <a:bodyPr>
            <a:spAutoFit/>
          </a:bodyPr>
          <a:lstStyle/>
          <a:p>
            <a:pPr algn="ctr"/>
            <a:r>
              <a:rPr lang="en-CA" altLang="zh-TW" sz="1600" b="1">
                <a:solidFill>
                  <a:schemeClr val="bg1"/>
                </a:solidFill>
                <a:ea typeface="微软雅黑" pitchFamily="34" charset="-122"/>
              </a:rPr>
              <a:t>TV</a:t>
            </a:r>
            <a:endParaRPr lang="zh-TW" altLang="en-US" sz="1600" b="1">
              <a:solidFill>
                <a:schemeClr val="bg1"/>
              </a:solidFill>
              <a:ea typeface="微软雅黑" pitchFamily="34" charset="-122"/>
            </a:endParaRPr>
          </a:p>
        </p:txBody>
      </p:sp>
      <p:sp>
        <p:nvSpPr>
          <p:cNvPr id="11273" name="Text Box 19"/>
          <p:cNvSpPr txBox="1">
            <a:spLocks noChangeArrowheads="1"/>
          </p:cNvSpPr>
          <p:nvPr/>
        </p:nvSpPr>
        <p:spPr bwMode="auto">
          <a:xfrm>
            <a:off x="2411413" y="3724275"/>
            <a:ext cx="1368425" cy="585788"/>
          </a:xfrm>
          <a:prstGeom prst="rect">
            <a:avLst/>
          </a:prstGeom>
          <a:noFill/>
          <a:ln w="9525">
            <a:noFill/>
            <a:miter lim="800000"/>
            <a:headEnd/>
            <a:tailEnd/>
          </a:ln>
        </p:spPr>
        <p:txBody>
          <a:bodyPr>
            <a:spAutoFit/>
          </a:bodyPr>
          <a:lstStyle/>
          <a:p>
            <a:pPr algn="ctr"/>
            <a:r>
              <a:rPr lang="en-CA" altLang="zh-TW" sz="1600" b="1">
                <a:solidFill>
                  <a:schemeClr val="bg1"/>
                </a:solidFill>
                <a:ea typeface="微软雅黑" pitchFamily="34" charset="-122"/>
              </a:rPr>
              <a:t>Newspaper/ Magzine</a:t>
            </a:r>
            <a:endParaRPr lang="zh-TW" altLang="en-US" sz="1600" b="1">
              <a:solidFill>
                <a:schemeClr val="bg1"/>
              </a:solidFill>
              <a:ea typeface="微软雅黑" pitchFamily="34" charset="-122"/>
            </a:endParaRPr>
          </a:p>
        </p:txBody>
      </p:sp>
      <p:sp>
        <p:nvSpPr>
          <p:cNvPr id="11" name="Text Box 19"/>
          <p:cNvSpPr txBox="1">
            <a:spLocks noChangeArrowheads="1"/>
          </p:cNvSpPr>
          <p:nvPr/>
        </p:nvSpPr>
        <p:spPr bwMode="auto">
          <a:xfrm>
            <a:off x="6011863" y="1441450"/>
            <a:ext cx="1008062" cy="339725"/>
          </a:xfrm>
          <a:prstGeom prst="rect">
            <a:avLst/>
          </a:prstGeom>
          <a:noFill/>
          <a:ln w="9525">
            <a:noFill/>
            <a:miter lim="800000"/>
            <a:headEnd/>
            <a:tailEnd/>
          </a:ln>
        </p:spPr>
        <p:txBody>
          <a:bodyPr>
            <a:spAutoFit/>
          </a:bodyPr>
          <a:lstStyle/>
          <a:p>
            <a:pPr algn="ctr"/>
            <a:r>
              <a:rPr lang="en-CA" altLang="zh-TW" sz="1600" b="1">
                <a:solidFill>
                  <a:srgbClr val="558ED5"/>
                </a:solidFill>
                <a:ea typeface="微软雅黑" pitchFamily="34" charset="-122"/>
              </a:rPr>
              <a:t>Mobile</a:t>
            </a:r>
            <a:endParaRPr lang="zh-TW" altLang="en-US" sz="1600" b="1">
              <a:solidFill>
                <a:srgbClr val="558ED5"/>
              </a:solidFill>
              <a:ea typeface="微软雅黑" pitchFamily="34" charset="-122"/>
            </a:endParaRPr>
          </a:p>
        </p:txBody>
      </p:sp>
      <p:sp>
        <p:nvSpPr>
          <p:cNvPr id="12" name="Text Box 19"/>
          <p:cNvSpPr txBox="1">
            <a:spLocks noChangeArrowheads="1"/>
          </p:cNvSpPr>
          <p:nvPr/>
        </p:nvSpPr>
        <p:spPr bwMode="auto">
          <a:xfrm>
            <a:off x="5508625" y="3797300"/>
            <a:ext cx="1008063" cy="338138"/>
          </a:xfrm>
          <a:prstGeom prst="rect">
            <a:avLst/>
          </a:prstGeom>
          <a:noFill/>
          <a:ln w="9525">
            <a:noFill/>
            <a:miter lim="800000"/>
            <a:headEnd/>
            <a:tailEnd/>
          </a:ln>
        </p:spPr>
        <p:txBody>
          <a:bodyPr>
            <a:spAutoFit/>
          </a:bodyPr>
          <a:lstStyle/>
          <a:p>
            <a:pPr algn="ctr"/>
            <a:r>
              <a:rPr lang="en-CA" altLang="zh-TW" sz="1600" b="1">
                <a:solidFill>
                  <a:srgbClr val="95B3D7"/>
                </a:solidFill>
                <a:ea typeface="微软雅黑" pitchFamily="34" charset="-122"/>
              </a:rPr>
              <a:t>IPTV</a:t>
            </a:r>
            <a:endParaRPr lang="zh-TW" altLang="en-US" sz="1600" b="1">
              <a:solidFill>
                <a:srgbClr val="95B3D7"/>
              </a:solidFill>
              <a:ea typeface="微软雅黑" pitchFamily="34" charset="-122"/>
            </a:endParaRPr>
          </a:p>
        </p:txBody>
      </p:sp>
      <p:sp>
        <p:nvSpPr>
          <p:cNvPr id="11276" name="Text Box 19"/>
          <p:cNvSpPr txBox="1">
            <a:spLocks noChangeArrowheads="1"/>
          </p:cNvSpPr>
          <p:nvPr/>
        </p:nvSpPr>
        <p:spPr bwMode="auto">
          <a:xfrm>
            <a:off x="6732588" y="2809875"/>
            <a:ext cx="1008062" cy="338138"/>
          </a:xfrm>
          <a:prstGeom prst="rect">
            <a:avLst/>
          </a:prstGeom>
          <a:noFill/>
          <a:ln w="9525">
            <a:noFill/>
            <a:miter lim="800000"/>
            <a:headEnd/>
            <a:tailEnd/>
          </a:ln>
        </p:spPr>
        <p:txBody>
          <a:bodyPr>
            <a:spAutoFit/>
          </a:bodyPr>
          <a:lstStyle/>
          <a:p>
            <a:pPr algn="ctr"/>
            <a:r>
              <a:rPr lang="en-CA" altLang="zh-TW" sz="1600" b="1">
                <a:solidFill>
                  <a:schemeClr val="bg1"/>
                </a:solidFill>
                <a:ea typeface="微软雅黑" pitchFamily="34" charset="-122"/>
              </a:rPr>
              <a:t>Kiosk</a:t>
            </a:r>
            <a:endParaRPr lang="zh-TW" altLang="en-US" sz="1600" b="1">
              <a:solidFill>
                <a:schemeClr val="bg1"/>
              </a:solidFill>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a:xfrm>
            <a:off x="428597" y="916360"/>
            <a:ext cx="8286808" cy="4180395"/>
            <a:chOff x="428597" y="964693"/>
            <a:chExt cx="8286808" cy="4180395"/>
          </a:xfrm>
        </p:grpSpPr>
        <p:sp>
          <p:nvSpPr>
            <p:cNvPr id="34" name="Rectangle 33"/>
            <p:cNvSpPr/>
            <p:nvPr/>
          </p:nvSpPr>
          <p:spPr>
            <a:xfrm>
              <a:off x="428597" y="964693"/>
              <a:ext cx="8286808" cy="41803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7" name="Rectangle 16"/>
            <p:cNvSpPr/>
            <p:nvPr/>
          </p:nvSpPr>
          <p:spPr>
            <a:xfrm>
              <a:off x="1825107" y="3034842"/>
              <a:ext cx="1378741" cy="84042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500" dirty="0" smtClean="0"/>
                <a:t>Management</a:t>
              </a:r>
            </a:p>
            <a:p>
              <a:pPr algn="ctr"/>
              <a:r>
                <a:rPr lang="en-CA" sz="1500" dirty="0" smtClean="0"/>
                <a:t>Tools</a:t>
              </a:r>
              <a:endParaRPr lang="en-CA" sz="1500" dirty="0"/>
            </a:p>
          </p:txBody>
        </p:sp>
        <p:sp>
          <p:nvSpPr>
            <p:cNvPr id="4" name="Rectangle 3"/>
            <p:cNvSpPr/>
            <p:nvPr/>
          </p:nvSpPr>
          <p:spPr>
            <a:xfrm>
              <a:off x="428597" y="964693"/>
              <a:ext cx="8286808" cy="53595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3600" b="1" dirty="0" smtClean="0">
                  <a:solidFill>
                    <a:schemeClr val="bg1">
                      <a:lumMod val="95000"/>
                    </a:schemeClr>
                  </a:solidFill>
                </a:rPr>
                <a:t>ZW (28.Com)</a:t>
              </a:r>
            </a:p>
          </p:txBody>
        </p:sp>
        <p:sp>
          <p:nvSpPr>
            <p:cNvPr id="12" name="Rectangle 11"/>
            <p:cNvSpPr/>
            <p:nvPr/>
          </p:nvSpPr>
          <p:spPr>
            <a:xfrm>
              <a:off x="1750068" y="2284511"/>
              <a:ext cx="1535478" cy="84042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Products</a:t>
              </a:r>
              <a:endParaRPr lang="en-CA" dirty="0"/>
            </a:p>
          </p:txBody>
        </p:sp>
        <p:sp>
          <p:nvSpPr>
            <p:cNvPr id="14" name="Rectangle 13"/>
            <p:cNvSpPr/>
            <p:nvPr/>
          </p:nvSpPr>
          <p:spPr>
            <a:xfrm>
              <a:off x="467544" y="1554238"/>
              <a:ext cx="4032448" cy="658266"/>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CA" sz="1500" dirty="0" smtClean="0"/>
                <a:t>B (Business Opportunity):</a:t>
              </a:r>
            </a:p>
            <a:p>
              <a:pPr algn="ctr"/>
              <a:r>
                <a:rPr lang="en-CA" sz="1500" b="1" dirty="0" smtClean="0"/>
                <a:t>Enterprise Membership Service</a:t>
              </a:r>
              <a:endParaRPr lang="en-CA" sz="1500" b="1" dirty="0"/>
            </a:p>
          </p:txBody>
        </p:sp>
        <p:sp>
          <p:nvSpPr>
            <p:cNvPr id="15" name="Rectangle 14"/>
            <p:cNvSpPr/>
            <p:nvPr/>
          </p:nvSpPr>
          <p:spPr>
            <a:xfrm>
              <a:off x="4890242" y="1554238"/>
              <a:ext cx="3786214" cy="65826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1400" dirty="0" smtClean="0"/>
                <a:t>B (Business Owner/Investor/Entrepreneurs):</a:t>
              </a:r>
            </a:p>
            <a:p>
              <a:pPr algn="ctr"/>
              <a:r>
                <a:rPr lang="en-CA" sz="1400" b="1" dirty="0" smtClean="0"/>
                <a:t>Individual Membership Service</a:t>
              </a:r>
              <a:endParaRPr lang="en-CA" sz="1400" b="1" dirty="0"/>
            </a:p>
          </p:txBody>
        </p:sp>
        <p:sp>
          <p:nvSpPr>
            <p:cNvPr id="18" name="Rectangle 17"/>
            <p:cNvSpPr/>
            <p:nvPr/>
          </p:nvSpPr>
          <p:spPr>
            <a:xfrm>
              <a:off x="467544" y="3034842"/>
              <a:ext cx="1389242" cy="84042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1600" dirty="0" smtClean="0"/>
                <a:t>Sales&amp;</a:t>
              </a:r>
            </a:p>
            <a:p>
              <a:pPr algn="ctr"/>
              <a:r>
                <a:rPr lang="en-CA" sz="1600" dirty="0" smtClean="0"/>
                <a:t>Marketing</a:t>
              </a:r>
            </a:p>
            <a:p>
              <a:pPr algn="ctr"/>
              <a:r>
                <a:rPr lang="en-CA" sz="1600" dirty="0" smtClean="0"/>
                <a:t>Planning</a:t>
              </a:r>
              <a:endParaRPr lang="en-CA" sz="1600" dirty="0"/>
            </a:p>
          </p:txBody>
        </p:sp>
        <p:sp>
          <p:nvSpPr>
            <p:cNvPr id="10" name="Rectangle 9"/>
            <p:cNvSpPr/>
            <p:nvPr/>
          </p:nvSpPr>
          <p:spPr>
            <a:xfrm>
              <a:off x="467544" y="2284511"/>
              <a:ext cx="1389242" cy="84042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dirty="0" smtClean="0"/>
                <a:t>Business </a:t>
              </a:r>
            </a:p>
            <a:p>
              <a:pPr algn="ctr"/>
              <a:r>
                <a:rPr lang="en-CA" dirty="0" smtClean="0"/>
                <a:t>Model</a:t>
              </a:r>
              <a:endParaRPr lang="en-CA" dirty="0"/>
            </a:p>
          </p:txBody>
        </p:sp>
        <p:sp>
          <p:nvSpPr>
            <p:cNvPr id="19" name="Rectangle 18"/>
            <p:cNvSpPr/>
            <p:nvPr/>
          </p:nvSpPr>
          <p:spPr>
            <a:xfrm>
              <a:off x="3173367" y="3034842"/>
              <a:ext cx="1326625" cy="84042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1600" dirty="0" smtClean="0"/>
                <a:t>After-sale</a:t>
              </a:r>
            </a:p>
            <a:p>
              <a:pPr algn="ctr"/>
              <a:r>
                <a:rPr lang="en-CA" sz="1600" dirty="0" smtClean="0"/>
                <a:t>Services</a:t>
              </a:r>
              <a:endParaRPr lang="en-CA" sz="1600" dirty="0"/>
            </a:p>
          </p:txBody>
        </p:sp>
        <p:sp>
          <p:nvSpPr>
            <p:cNvPr id="13" name="Rectangle 12"/>
            <p:cNvSpPr/>
            <p:nvPr/>
          </p:nvSpPr>
          <p:spPr>
            <a:xfrm>
              <a:off x="3183868" y="2284511"/>
              <a:ext cx="1316124" cy="84042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sz="1600" dirty="0" smtClean="0"/>
                <a:t>Real-time</a:t>
              </a:r>
            </a:p>
            <a:p>
              <a:pPr algn="ctr"/>
              <a:r>
                <a:rPr lang="en-CA" sz="1600" dirty="0" smtClean="0"/>
                <a:t>Information</a:t>
              </a:r>
            </a:p>
            <a:p>
              <a:pPr algn="ctr"/>
              <a:r>
                <a:rPr lang="en-CA" sz="1600" dirty="0" smtClean="0"/>
                <a:t>Database</a:t>
              </a:r>
              <a:endParaRPr lang="en-CA" sz="1600" dirty="0"/>
            </a:p>
          </p:txBody>
        </p:sp>
        <p:sp>
          <p:nvSpPr>
            <p:cNvPr id="21" name="Right Arrow 20"/>
            <p:cNvSpPr/>
            <p:nvPr/>
          </p:nvSpPr>
          <p:spPr>
            <a:xfrm>
              <a:off x="4286249" y="1693323"/>
              <a:ext cx="785818" cy="37516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sp>
          <p:nvSpPr>
            <p:cNvPr id="23" name="Rectangle 22"/>
            <p:cNvSpPr/>
            <p:nvPr/>
          </p:nvSpPr>
          <p:spPr>
            <a:xfrm>
              <a:off x="429128" y="3851588"/>
              <a:ext cx="2069439" cy="124123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600" dirty="0" smtClean="0"/>
                <a:t>Information</a:t>
              </a:r>
              <a:br>
                <a:rPr lang="en-CA" sz="1600" dirty="0" smtClean="0"/>
              </a:br>
              <a:r>
                <a:rPr lang="en-CA" sz="1600" dirty="0" smtClean="0"/>
                <a:t> &amp; </a:t>
              </a:r>
              <a:br>
                <a:rPr lang="en-CA" sz="1600" dirty="0" smtClean="0"/>
              </a:br>
              <a:r>
                <a:rPr lang="en-CA" sz="1600" dirty="0" smtClean="0"/>
                <a:t>News</a:t>
              </a:r>
            </a:p>
            <a:p>
              <a:pPr algn="ctr"/>
              <a:r>
                <a:rPr lang="en-CA" sz="1600" dirty="0" smtClean="0"/>
                <a:t>Platform</a:t>
              </a:r>
              <a:endParaRPr lang="en-CA" sz="1600" dirty="0"/>
            </a:p>
          </p:txBody>
        </p:sp>
        <p:sp>
          <p:nvSpPr>
            <p:cNvPr id="24" name="Rectangle 23"/>
            <p:cNvSpPr/>
            <p:nvPr/>
          </p:nvSpPr>
          <p:spPr>
            <a:xfrm>
              <a:off x="2500849" y="3851588"/>
              <a:ext cx="2143159" cy="124123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600" dirty="0" smtClean="0"/>
                <a:t>Promotion</a:t>
              </a:r>
            </a:p>
            <a:p>
              <a:pPr algn="ctr"/>
              <a:r>
                <a:rPr lang="en-CA" sz="1600" dirty="0" smtClean="0"/>
                <a:t>&amp;</a:t>
              </a:r>
            </a:p>
            <a:p>
              <a:pPr algn="ctr"/>
              <a:r>
                <a:rPr lang="en-CA" sz="1600" dirty="0" smtClean="0"/>
                <a:t>Marketing</a:t>
              </a:r>
            </a:p>
            <a:p>
              <a:pPr algn="ctr"/>
              <a:r>
                <a:rPr lang="en-CA" sz="1600" dirty="0" smtClean="0"/>
                <a:t>Platform</a:t>
              </a:r>
              <a:endParaRPr lang="en-CA" sz="1600" dirty="0"/>
            </a:p>
          </p:txBody>
        </p:sp>
        <p:sp>
          <p:nvSpPr>
            <p:cNvPr id="25" name="Rectangle 24"/>
            <p:cNvSpPr/>
            <p:nvPr/>
          </p:nvSpPr>
          <p:spPr>
            <a:xfrm>
              <a:off x="4644008" y="3851588"/>
              <a:ext cx="2216880" cy="124123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600" dirty="0" smtClean="0"/>
                <a:t>Managing</a:t>
              </a:r>
            </a:p>
            <a:p>
              <a:pPr algn="ctr"/>
              <a:r>
                <a:rPr lang="en-CA" sz="1600" dirty="0" smtClean="0"/>
                <a:t>Tools</a:t>
              </a:r>
            </a:p>
            <a:p>
              <a:pPr algn="ctr"/>
              <a:r>
                <a:rPr lang="en-CA" sz="1600" dirty="0" smtClean="0"/>
                <a:t>Platform</a:t>
              </a:r>
              <a:endParaRPr lang="en-CA" sz="1600" dirty="0"/>
            </a:p>
          </p:txBody>
        </p:sp>
        <p:sp>
          <p:nvSpPr>
            <p:cNvPr id="26" name="Rectangle 25"/>
            <p:cNvSpPr/>
            <p:nvPr/>
          </p:nvSpPr>
          <p:spPr>
            <a:xfrm>
              <a:off x="6732240" y="3851588"/>
              <a:ext cx="1960823" cy="124123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600" dirty="0" smtClean="0"/>
                <a:t>Brand Management</a:t>
              </a:r>
            </a:p>
            <a:p>
              <a:pPr algn="ctr"/>
              <a:r>
                <a:rPr lang="en-CA" sz="1600" dirty="0" smtClean="0"/>
                <a:t>&amp;</a:t>
              </a:r>
            </a:p>
            <a:p>
              <a:pPr algn="ctr"/>
              <a:r>
                <a:rPr lang="en-CA" sz="1600" dirty="0" smtClean="0"/>
                <a:t>Supervision</a:t>
              </a:r>
            </a:p>
            <a:p>
              <a:pPr algn="ctr"/>
              <a:r>
                <a:rPr lang="en-CA" sz="1600" dirty="0" smtClean="0"/>
                <a:t>Platform</a:t>
              </a:r>
              <a:endParaRPr lang="en-CA" sz="1600" dirty="0"/>
            </a:p>
          </p:txBody>
        </p:sp>
        <p:sp>
          <p:nvSpPr>
            <p:cNvPr id="28" name="Rectangle 27"/>
            <p:cNvSpPr/>
            <p:nvPr/>
          </p:nvSpPr>
          <p:spPr>
            <a:xfrm>
              <a:off x="4932040" y="2332846"/>
              <a:ext cx="3747264" cy="36003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eaLnBrk="0"/>
              <a:r>
                <a:rPr lang="en-CA" dirty="0" smtClean="0"/>
                <a:t>Franchisee</a:t>
              </a:r>
            </a:p>
          </p:txBody>
        </p:sp>
        <p:sp>
          <p:nvSpPr>
            <p:cNvPr id="29" name="Rectangle 28"/>
            <p:cNvSpPr/>
            <p:nvPr/>
          </p:nvSpPr>
          <p:spPr>
            <a:xfrm>
              <a:off x="4932041" y="3412965"/>
              <a:ext cx="3744415" cy="3600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dirty="0" smtClean="0"/>
                <a:t>Distributor</a:t>
              </a:r>
              <a:endParaRPr lang="en-CA" dirty="0"/>
            </a:p>
          </p:txBody>
        </p:sp>
        <p:sp>
          <p:nvSpPr>
            <p:cNvPr id="31" name="Rectangle 30"/>
            <p:cNvSpPr/>
            <p:nvPr/>
          </p:nvSpPr>
          <p:spPr>
            <a:xfrm>
              <a:off x="4932040" y="2692885"/>
              <a:ext cx="3744416" cy="360039"/>
            </a:xfrm>
            <a:prstGeom prst="rect">
              <a:avLst/>
            </a:prstGeom>
            <a:solidFill>
              <a:srgbClr val="33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dirty="0" smtClean="0"/>
                <a:t>Retailer</a:t>
              </a:r>
            </a:p>
          </p:txBody>
        </p:sp>
        <p:sp>
          <p:nvSpPr>
            <p:cNvPr id="32" name="Rectangle 31"/>
            <p:cNvSpPr/>
            <p:nvPr/>
          </p:nvSpPr>
          <p:spPr>
            <a:xfrm>
              <a:off x="4932040" y="3052926"/>
              <a:ext cx="3744415" cy="360040"/>
            </a:xfrm>
            <a:prstGeom prst="rect">
              <a:avLst/>
            </a:prstGeom>
            <a:solidFill>
              <a:srgbClr val="00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dirty="0" smtClean="0"/>
                <a:t>Dealer</a:t>
              </a:r>
            </a:p>
          </p:txBody>
        </p:sp>
        <p:sp>
          <p:nvSpPr>
            <p:cNvPr id="37" name="Right Arrow 36"/>
            <p:cNvSpPr/>
            <p:nvPr/>
          </p:nvSpPr>
          <p:spPr>
            <a:xfrm>
              <a:off x="4286249" y="2874058"/>
              <a:ext cx="785818" cy="37516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grpSp>
      <p:sp>
        <p:nvSpPr>
          <p:cNvPr id="22" name="标题 21"/>
          <p:cNvSpPr>
            <a:spLocks noGrp="1"/>
          </p:cNvSpPr>
          <p:nvPr>
            <p:ph type="title"/>
          </p:nvPr>
        </p:nvSpPr>
        <p:spPr>
          <a:xfrm>
            <a:off x="142843" y="215096"/>
            <a:ext cx="6301365" cy="857250"/>
          </a:xfrm>
        </p:spPr>
        <p:txBody>
          <a:bodyPr/>
          <a:lstStyle/>
          <a:p>
            <a:pPr algn="l"/>
            <a:r>
              <a:rPr lang="en-CA" altLang="zh-TW" b="1" dirty="0" smtClean="0"/>
              <a:t>ZW Future P&amp;S Roadmap </a:t>
            </a:r>
            <a:endParaRPr lang="zh-TW" altLang="en-US" b="1" dirty="0"/>
          </a:p>
        </p:txBody>
      </p:sp>
      <p:sp>
        <p:nvSpPr>
          <p:cNvPr id="27" name="灯片编号占位符 26"/>
          <p:cNvSpPr>
            <a:spLocks noGrp="1"/>
          </p:cNvSpPr>
          <p:nvPr>
            <p:ph type="sldNum" sz="quarter" idx="12"/>
          </p:nvPr>
        </p:nvSpPr>
        <p:spPr>
          <a:xfrm>
            <a:off x="6902896" y="4732784"/>
            <a:ext cx="2133600" cy="357187"/>
          </a:xfrm>
        </p:spPr>
        <p:txBody>
          <a:bodyPr/>
          <a:lstStyle/>
          <a:p>
            <a:fld id="{98A02B65-6B68-4E94-A6FF-843CD24C0F19}" type="slidenum">
              <a:rPr lang="en-US" altLang="zh-CN" smtClean="0"/>
              <a:pPr/>
              <a:t>11</a:t>
            </a:fld>
            <a:endParaRPr lang="en-US" alt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21"/>
          <p:cNvSpPr>
            <a:spLocks noGrp="1"/>
          </p:cNvSpPr>
          <p:nvPr>
            <p:ph type="title"/>
          </p:nvPr>
        </p:nvSpPr>
        <p:spPr bwMode="auto">
          <a:xfrm>
            <a:off x="142875" y="214313"/>
            <a:ext cx="6805613" cy="85725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CA" altLang="zh-TW" b="1" dirty="0" smtClean="0"/>
              <a:t>Bus. Opp. Online: 28.Com</a:t>
            </a:r>
            <a:endParaRPr lang="zh-TW" altLang="en-US" sz="2800" dirty="0" smtClean="0"/>
          </a:p>
        </p:txBody>
      </p:sp>
      <p:sp>
        <p:nvSpPr>
          <p:cNvPr id="12291" name="内容占位符 26"/>
          <p:cNvSpPr>
            <a:spLocks noGrp="1"/>
          </p:cNvSpPr>
          <p:nvPr>
            <p:ph idx="1"/>
          </p:nvPr>
        </p:nvSpPr>
        <p:spPr>
          <a:xfrm>
            <a:off x="468313" y="1131888"/>
            <a:ext cx="8229600" cy="3673475"/>
          </a:xfrm>
        </p:spPr>
        <p:txBody>
          <a:bodyPr/>
          <a:lstStyle/>
          <a:p>
            <a:pPr eaLnBrk="1" hangingPunct="1">
              <a:buSzPct val="135000"/>
              <a:buFontTx/>
              <a:buBlip>
                <a:blip r:embed="rId3"/>
              </a:buBlip>
            </a:pPr>
            <a:r>
              <a:rPr lang="en-CA" altLang="zh-TW" sz="2200" dirty="0" smtClean="0"/>
              <a:t> No.1 market leader for entrepreneurs in China</a:t>
            </a:r>
            <a:br>
              <a:rPr lang="en-CA" altLang="zh-TW" sz="2200" dirty="0" smtClean="0"/>
            </a:br>
            <a:endParaRPr lang="en-CA" altLang="zh-TW" sz="2200" dirty="0" smtClean="0"/>
          </a:p>
          <a:p>
            <a:pPr eaLnBrk="1" hangingPunct="1">
              <a:buSzPct val="135000"/>
              <a:buFontTx/>
              <a:buBlip>
                <a:blip r:embed="rId3"/>
              </a:buBlip>
            </a:pPr>
            <a:r>
              <a:rPr lang="en-CA" altLang="zh-TW" sz="2200" dirty="0" smtClean="0"/>
              <a:t> Double the visiting page views of the closest competitor</a:t>
            </a:r>
            <a:br>
              <a:rPr lang="en-CA" altLang="zh-TW" sz="2200" dirty="0" smtClean="0"/>
            </a:br>
            <a:endParaRPr lang="en-CA" altLang="zh-TW" sz="2200" dirty="0" smtClean="0"/>
          </a:p>
          <a:p>
            <a:pPr eaLnBrk="1" hangingPunct="1">
              <a:buSzPct val="135000"/>
              <a:buFontTx/>
              <a:buBlip>
                <a:blip r:embed="rId3"/>
              </a:buBlip>
            </a:pPr>
            <a:r>
              <a:rPr lang="en-CA" altLang="zh-TW" sz="2200" dirty="0" smtClean="0"/>
              <a:t> Diversified and most comprehensive business categories</a:t>
            </a:r>
          </a:p>
          <a:p>
            <a:pPr lvl="1" eaLnBrk="1" hangingPunct="1">
              <a:buSzPct val="135000"/>
            </a:pPr>
            <a:r>
              <a:rPr lang="en-CA" altLang="zh-TW" sz="2200" dirty="0" smtClean="0"/>
              <a:t> 8 major business categories </a:t>
            </a:r>
            <a:r>
              <a:rPr lang="en-US" altLang="zh-TW" sz="2200" dirty="0" smtClean="0"/>
              <a:t>with 50+ subcategories</a:t>
            </a:r>
            <a:r>
              <a:rPr lang="en-CA" altLang="zh-TW" sz="2200" dirty="0" smtClean="0"/>
              <a:t/>
            </a:r>
            <a:br>
              <a:rPr lang="en-CA" altLang="zh-TW" sz="2200" dirty="0" smtClean="0"/>
            </a:br>
            <a:endParaRPr lang="en-CA" altLang="zh-TW" sz="2200" dirty="0" smtClean="0"/>
          </a:p>
          <a:p>
            <a:pPr eaLnBrk="1" hangingPunct="1">
              <a:buSzPct val="135000"/>
              <a:buFontTx/>
              <a:buBlip>
                <a:blip r:embed="rId3"/>
              </a:buBlip>
            </a:pPr>
            <a:r>
              <a:rPr lang="en-CA" altLang="zh-TW" sz="2200" dirty="0" smtClean="0"/>
              <a:t> The most complete multi-channel service</a:t>
            </a:r>
            <a:br>
              <a:rPr lang="en-CA" altLang="zh-TW" sz="2200" dirty="0" smtClean="0"/>
            </a:br>
            <a:endParaRPr lang="en-CA" altLang="zh-TW" sz="2200" dirty="0" smtClean="0"/>
          </a:p>
          <a:p>
            <a:pPr eaLnBrk="1" hangingPunct="1">
              <a:buSzPct val="135000"/>
              <a:buFontTx/>
              <a:buBlip>
                <a:blip r:embed="rId3"/>
              </a:buBlip>
            </a:pPr>
            <a:r>
              <a:rPr lang="en-CA" altLang="zh-TW" sz="2200" dirty="0" smtClean="0"/>
              <a:t>A resourceful franchise website with the largest client base</a:t>
            </a:r>
          </a:p>
          <a:p>
            <a:pPr eaLnBrk="1" hangingPunct="1"/>
            <a:endParaRPr lang="zh-TW" altLang="en-US" sz="2000" dirty="0" smtClean="0"/>
          </a:p>
        </p:txBody>
      </p:sp>
      <p:sp>
        <p:nvSpPr>
          <p:cNvPr id="12292" name="灯片编号占位符 12"/>
          <p:cNvSpPr>
            <a:spLocks noGrp="1"/>
          </p:cNvSpPr>
          <p:nvPr>
            <p:ph type="sldNum" sz="quarter" idx="12"/>
          </p:nvPr>
        </p:nvSpPr>
        <p:spPr>
          <a:noFill/>
        </p:spPr>
        <p:txBody>
          <a:bodyPr/>
          <a:lstStyle/>
          <a:p>
            <a:fld id="{D7EF2FE1-05B5-4F40-9B29-5A3ED5D4441E}" type="slidenum">
              <a:rPr lang="en-US" altLang="zh-CN"/>
              <a:pPr/>
              <a:t>12</a:t>
            </a:fld>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142875" y="214313"/>
            <a:ext cx="6286500" cy="85725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CA" altLang="zh-TW" b="1" smtClean="0"/>
              <a:t>2010 Guidance</a:t>
            </a:r>
            <a:endParaRPr lang="zh-TW" altLang="en-US" b="1" smtClean="0"/>
          </a:p>
        </p:txBody>
      </p:sp>
      <p:sp>
        <p:nvSpPr>
          <p:cNvPr id="16387" name="灯片编号占位符 3"/>
          <p:cNvSpPr>
            <a:spLocks noGrp="1"/>
          </p:cNvSpPr>
          <p:nvPr>
            <p:ph type="sldNum" sz="quarter" idx="12"/>
          </p:nvPr>
        </p:nvSpPr>
        <p:spPr>
          <a:noFill/>
        </p:spPr>
        <p:txBody>
          <a:bodyPr/>
          <a:lstStyle/>
          <a:p>
            <a:fld id="{3B27632E-5AC6-48AC-A266-757CE8A8FFC2}" type="slidenum">
              <a:rPr lang="en-US" altLang="zh-CN"/>
              <a:pPr/>
              <a:t>13</a:t>
            </a:fld>
            <a:endParaRPr lang="en-US" altLang="zh-CN"/>
          </a:p>
        </p:txBody>
      </p:sp>
      <p:graphicFrame>
        <p:nvGraphicFramePr>
          <p:cNvPr id="26733" name="Group 109"/>
          <p:cNvGraphicFramePr>
            <a:graphicFrameLocks noGrp="1"/>
          </p:cNvGraphicFramePr>
          <p:nvPr/>
        </p:nvGraphicFramePr>
        <p:xfrm>
          <a:off x="684213" y="962025"/>
          <a:ext cx="7920037" cy="3632206"/>
        </p:xfrm>
        <a:graphic>
          <a:graphicData uri="http://schemas.openxmlformats.org/drawingml/2006/table">
            <a:tbl>
              <a:tblPr/>
              <a:tblGrid>
                <a:gridCol w="3074987"/>
                <a:gridCol w="930275"/>
                <a:gridCol w="1011238"/>
                <a:gridCol w="1584325"/>
                <a:gridCol w="395287"/>
                <a:gridCol w="923925"/>
              </a:tblGrid>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rPr>
                        <a:t> In Millions ($USD)</a:t>
                      </a:r>
                    </a:p>
                  </a:txBody>
                  <a:tcPr marL="9525" marR="9525" marT="7146"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Historical</a:t>
                      </a:r>
                      <a:endParaRPr kumimoji="0" lang="en-US" sz="1000" b="1" i="0" u="none" strike="noStrike" cap="none" normalizeH="0" baseline="30000" smtClean="0">
                        <a:ln>
                          <a:noFill/>
                        </a:ln>
                        <a:solidFill>
                          <a:srgbClr val="000000"/>
                        </a:solidFill>
                        <a:effectLst/>
                        <a:latin typeface="Arial" pitchFamily="34" charset="0"/>
                        <a:ea typeface="微软雅黑" pitchFamily="34" charset="-122"/>
                        <a:cs typeface="Arial" pitchFamily="34" charset="0"/>
                      </a:endParaRPr>
                    </a:p>
                  </a:txBody>
                  <a:tcPr marL="342900" marR="9525" marT="7146" marB="0" anchor="b"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Guidance</a:t>
                      </a:r>
                    </a:p>
                  </a:txBody>
                  <a:tcPr marL="257175" marR="9525" marT="7146" marB="0"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34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ea typeface="微软雅黑" pitchFamily="34" charset="-122"/>
                          <a:cs typeface="Arial" pitchFamily="34" charset="0"/>
                        </a:rPr>
                        <a:t>2007A</a:t>
                      </a:r>
                    </a:p>
                  </a:txBody>
                  <a:tcPr marL="9525" marR="9525" marT="7146" marB="0" anchor="ct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r>
                        <a:rPr kumimoji="0" lang="en-US" sz="1000" b="0" i="0" u="sng" strike="noStrike" cap="none" normalizeH="0" baseline="0" smtClean="0">
                          <a:ln>
                            <a:noFill/>
                          </a:ln>
                          <a:solidFill>
                            <a:srgbClr val="000000"/>
                          </a:solidFill>
                          <a:effectLst/>
                          <a:latin typeface="Arial" pitchFamily="34" charset="0"/>
                          <a:ea typeface="微软雅黑" pitchFamily="34" charset="-122"/>
                          <a:cs typeface="Arial" pitchFamily="34" charset="0"/>
                        </a:rPr>
                        <a:t>2008A</a:t>
                      </a:r>
                    </a:p>
                  </a:txBody>
                  <a:tcPr marL="9525" marR="9525" marT="7146" marB="0" anchor="ct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r>
                        <a:rPr kumimoji="0" lang="en-US" sz="1000" b="0" i="0" u="sng" strike="noStrike" cap="none" normalizeH="0" baseline="0" smtClean="0">
                          <a:ln>
                            <a:noFill/>
                          </a:ln>
                          <a:solidFill>
                            <a:srgbClr val="000000"/>
                          </a:solidFill>
                          <a:effectLst/>
                          <a:latin typeface="Arial" pitchFamily="34" charset="0"/>
                          <a:ea typeface="微软雅黑" pitchFamily="34" charset="-122"/>
                          <a:cs typeface="Arial" pitchFamily="34" charset="0"/>
                        </a:rPr>
                        <a:t>2009A</a:t>
                      </a:r>
                    </a:p>
                  </a:txBody>
                  <a:tcPr marL="9525" marR="9525" marT="7146" marB="0"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000" b="0" i="0" u="sng"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ea typeface="微软雅黑" pitchFamily="34" charset="-122"/>
                          <a:cs typeface="Arial" pitchFamily="34" charset="0"/>
                        </a:rPr>
                        <a:t>2010E</a:t>
                      </a:r>
                    </a:p>
                  </a:txBody>
                  <a:tcPr marL="9525" marR="9525" marT="7146" marB="0"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noFill/>
                  </a:tcPr>
                </a:tc>
              </a:tr>
              <a:tr h="236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Revenue</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$7.6</a:t>
                      </a:r>
                    </a:p>
                  </a:txBody>
                  <a:tcPr marL="9525" marR="9525" marT="7146" marB="0" anchor="ctr" horzOverflow="overflow">
                    <a:lnL>
                      <a:noFill/>
                    </a:lnL>
                    <a:lnR>
                      <a:noFill/>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$21.5</a:t>
                      </a:r>
                    </a:p>
                  </a:txBody>
                  <a:tcPr marL="9525" marR="9525" marT="7146" marB="0" anchor="ctr" horzOverflow="overflow">
                    <a:lnL>
                      <a:noFill/>
                    </a:lnL>
                    <a:lnR>
                      <a:noFill/>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$37.7</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B9CDE5"/>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B9CDE5"/>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ea typeface="微软雅黑" pitchFamily="34" charset="-122"/>
                          <a:cs typeface="Arial" pitchFamily="34" charset="0"/>
                        </a:rPr>
                        <a:t>$41.0-$43.0M</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B9CDE5"/>
                    </a:solidFill>
                  </a:tcPr>
                </a:tc>
              </a:tr>
              <a:tr h="236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Gross Profit</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2.9</a:t>
                      </a: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7.7</a:t>
                      </a: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16.5</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r>
              <a:tr h="2143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SG&amp;A</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2.6</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3.9</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7.1</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r>
              <a:tr h="2365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PubCo OpEx</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a:t>
                      </a: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r>
              <a:tr h="236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Net Operating Income</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0.2</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3.7</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4.9</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r>
              <a:tr h="246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Income Tax</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0.4</a:t>
                      </a:r>
                    </a:p>
                  </a:txBody>
                  <a:tcPr marL="9525" marR="9525" marT="7146" marB="0" anchor="ctr" horzOverflow="overflow">
                    <a:lnL>
                      <a:noFill/>
                    </a:lnL>
                    <a:lnR>
                      <a:noFill/>
                    </a:lnR>
                    <a:lnT>
                      <a:noFill/>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1.0</a:t>
                      </a:r>
                    </a:p>
                  </a:txBody>
                  <a:tcPr marL="9525" marR="9525" marT="7146" marB="0" anchor="ctr" horzOverflow="overflow">
                    <a:lnL>
                      <a:noFill/>
                    </a:lnL>
                    <a:lnR>
                      <a:noFill/>
                    </a:lnR>
                    <a:lnT>
                      <a:noFill/>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0.9</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GAAP Net Income</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($0.2)</a:t>
                      </a:r>
                    </a:p>
                  </a:txBody>
                  <a:tcPr marL="9525" marR="9525" marT="7146" marB="0" anchor="ctr"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$2.8 </a:t>
                      </a:r>
                    </a:p>
                  </a:txBody>
                  <a:tcPr marL="9525" marR="9525" marT="7146" marB="0" anchor="ctr"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$4.0 </a:t>
                      </a:r>
                      <a:r>
                        <a:rPr kumimoji="0" lang="en-US" sz="1000" b="1" i="0" u="none" strike="noStrike" cap="none" normalizeH="0" baseline="30000" smtClean="0">
                          <a:ln>
                            <a:noFill/>
                          </a:ln>
                          <a:solidFill>
                            <a:srgbClr val="000000"/>
                          </a:solidFill>
                          <a:effectLst/>
                          <a:latin typeface="Arial" pitchFamily="34" charset="0"/>
                          <a:ea typeface="微软雅黑" pitchFamily="34" charset="-122"/>
                          <a:cs typeface="Arial" pitchFamily="34" charset="0"/>
                        </a:rPr>
                        <a:t>(1)</a:t>
                      </a:r>
                    </a:p>
                  </a:txBody>
                  <a:tcPr marL="9525" marR="9525" marT="7146" marB="0" anchor="ctr" horzOverflow="overflow">
                    <a:lnL>
                      <a:noFill/>
                    </a:lnL>
                    <a:lnR w="3175"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lnTlToBr>
                      <a:noFill/>
                    </a:lnTlToBr>
                    <a:lnBlToTr>
                      <a:noFill/>
                    </a:lnBlToTr>
                    <a:solidFill>
                      <a:srgbClr val="B9CDE5"/>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$14.1 </a:t>
                      </a:r>
                    </a:p>
                  </a:txBody>
                  <a:tcPr marL="9525" marR="9525" marT="7146" marB="0" anchor="ctr" horzOverflow="overflow">
                    <a:lnL>
                      <a:noFill/>
                    </a:lnL>
                    <a:lnR w="3175"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solidFill>
                      <a:srgbClr val="B9CDE5"/>
                    </a:solidFill>
                  </a:tcPr>
                </a:tc>
              </a:tr>
              <a:tr h="2476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Adjusted Net Income</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($0.2)</a:t>
                      </a:r>
                    </a:p>
                  </a:txBody>
                  <a:tcPr marL="9525" marR="9525" marT="7146" marB="0" anchor="ctr" horzOverflow="overflow">
                    <a:lnL>
                      <a:noFill/>
                    </a:lnL>
                    <a:lnR>
                      <a:noFill/>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$2.8 </a:t>
                      </a:r>
                    </a:p>
                  </a:txBody>
                  <a:tcPr marL="9525" marR="9525" marT="7146" marB="0" anchor="ctr" horzOverflow="overflow">
                    <a:lnL>
                      <a:noFill/>
                    </a:lnL>
                    <a:lnR>
                      <a:noFill/>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$8.4</a:t>
                      </a:r>
                      <a:endParaRPr kumimoji="0" lang="en-US" sz="1000" b="1" i="0" u="none" strike="noStrike" cap="none" normalizeH="0" baseline="3000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B9CDE5"/>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$14.1 </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B9CDE5"/>
                    </a:solidFill>
                  </a:tcPr>
                </a:tc>
              </a:tr>
              <a:tr h="46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r>
              <a:tr h="236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EPS </a:t>
                      </a: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(Basic)</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$0.20</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($0.18) </a:t>
                      </a:r>
                      <a:r>
                        <a:rPr kumimoji="0" lang="en-US" sz="1000" b="1" i="0" u="none" strike="noStrike" cap="none" normalizeH="0" baseline="30000" smtClean="0">
                          <a:ln>
                            <a:noFill/>
                          </a:ln>
                          <a:solidFill>
                            <a:srgbClr val="000000"/>
                          </a:solidFill>
                          <a:effectLst/>
                          <a:latin typeface="Arial" pitchFamily="34" charset="0"/>
                          <a:ea typeface="微软雅黑" pitchFamily="34" charset="-122"/>
                          <a:cs typeface="Arial" pitchFamily="34" charset="0"/>
                        </a:rPr>
                        <a:t>(2)</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$0.71</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r>
              <a:tr h="236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Adjusted EPS </a:t>
                      </a: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(Basic)</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$0.20</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$0.50 </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$0.71</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r>
              <a:tr h="236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EPS </a:t>
                      </a: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(Fully Diluted)</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$0.20</a:t>
                      </a:r>
                    </a:p>
                  </a:txBody>
                  <a:tcPr marL="9525" marR="9525" marT="7146" marB="0" anchor="ctr" horzOverflow="overflow">
                    <a:lnL>
                      <a:noFill/>
                    </a:lnL>
                    <a:lnR>
                      <a:noFill/>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      ($0.18) </a:t>
                      </a:r>
                      <a:r>
                        <a:rPr kumimoji="0" lang="en-US" sz="1000" b="1" i="0" u="none" strike="noStrike" cap="none" normalizeH="0" baseline="30000" smtClean="0">
                          <a:ln>
                            <a:noFill/>
                          </a:ln>
                          <a:solidFill>
                            <a:srgbClr val="000000"/>
                          </a:solidFill>
                          <a:effectLst/>
                          <a:latin typeface="Arial" pitchFamily="34" charset="0"/>
                          <a:ea typeface="微软雅黑" pitchFamily="34" charset="-122"/>
                          <a:cs typeface="Arial" pitchFamily="34" charset="0"/>
                        </a:rPr>
                        <a:t>(2)</a:t>
                      </a: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1CEE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微软雅黑" pitchFamily="34" charset="-122"/>
                          <a:cs typeface="Arial" pitchFamily="34" charset="0"/>
                        </a:rPr>
                        <a:t>$0.59</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solidFill>
                      <a:srgbClr val="C1CEEC"/>
                    </a:solidFill>
                  </a:tcPr>
                </a:tc>
              </a:tr>
              <a:tr h="236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Basic Shares Outstanding</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19.9</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19.9</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a:noFill/>
                    </a:lnB>
                    <a:lnTlToBr>
                      <a:noFill/>
                    </a:lnTlToBr>
                    <a:lnBlToTr>
                      <a:noFill/>
                    </a:lnBlToTr>
                    <a:noFill/>
                  </a:tcPr>
                </a:tc>
              </a:tr>
              <a:tr h="2476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Fully Diluted Shares Outstanding</a:t>
                      </a: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a:t>
                      </a:r>
                    </a:p>
                  </a:txBody>
                  <a:tcPr marL="9525" marR="9525" marT="7146" marB="0" anchor="ctr" horzOverflow="overflow">
                    <a:lnL>
                      <a:noFill/>
                    </a:lnL>
                    <a:lnR>
                      <a:noFill/>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a:noFill/>
                    </a:lnL>
                    <a:lnR>
                      <a:noFill/>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rPr>
                        <a:t>     24.0</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a typeface="微软雅黑" pitchFamily="34" charset="-122"/>
                        <a:cs typeface="Arial" pitchFamily="34" charset="0"/>
                      </a:endParaRPr>
                    </a:p>
                  </a:txBody>
                  <a:tcPr marL="9525" marR="9525" marT="7146"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rPr>
                        <a:t>24.0</a:t>
                      </a:r>
                    </a:p>
                  </a:txBody>
                  <a:tcPr marL="9525" marR="9525" marT="7146" marB="0" anchor="ctr" horzOverflow="overflow">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89" name="TextBox 5"/>
          <p:cNvSpPr txBox="1">
            <a:spLocks noChangeArrowheads="1"/>
          </p:cNvSpPr>
          <p:nvPr/>
        </p:nvSpPr>
        <p:spPr bwMode="auto">
          <a:xfrm>
            <a:off x="1071563" y="4630738"/>
            <a:ext cx="7000875" cy="581025"/>
          </a:xfrm>
          <a:prstGeom prst="rect">
            <a:avLst/>
          </a:prstGeom>
          <a:noFill/>
          <a:ln w="9525">
            <a:noFill/>
            <a:miter lim="800000"/>
            <a:headEnd/>
            <a:tailEnd/>
          </a:ln>
        </p:spPr>
        <p:txBody>
          <a:bodyPr>
            <a:spAutoFit/>
          </a:bodyPr>
          <a:lstStyle/>
          <a:p>
            <a:pPr marL="342900" indent="-342900">
              <a:buFontTx/>
              <a:buAutoNum type="arabicParenBoth"/>
            </a:pPr>
            <a:r>
              <a:rPr lang="en-US" altLang="zh-TW" sz="800"/>
              <a:t>GAAP Net Income includes a $4.4 million non-cash charge related to the changes in the value of warrants</a:t>
            </a:r>
          </a:p>
          <a:p>
            <a:pPr marL="342900" indent="-342900">
              <a:buFontTx/>
              <a:buAutoNum type="arabicParenBoth"/>
            </a:pPr>
            <a:r>
              <a:rPr lang="en-US" altLang="zh-TW" sz="800"/>
              <a:t>GAAP EPS (Diluted) per share for 2009 includes the $4.4 million non-cash charge and a $5.9 million non-cash charge related to the beneficial conversion feature of Series A preferred stock</a:t>
            </a:r>
            <a:br>
              <a:rPr lang="en-US" altLang="zh-TW" sz="800"/>
            </a:br>
            <a:endParaRPr lang="en-US" altLang="zh-TW" sz="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4"/>
          <p:cNvSpPr>
            <a:spLocks noGrp="1"/>
          </p:cNvSpPr>
          <p:nvPr>
            <p:ph type="title"/>
          </p:nvPr>
        </p:nvSpPr>
        <p:spPr bwMode="auto">
          <a:xfrm>
            <a:off x="-1141" y="214313"/>
            <a:ext cx="7597477" cy="85725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CA" altLang="zh-TW" sz="3000" b="1" dirty="0" smtClean="0"/>
              <a:t>Positioned for Long Term Growth</a:t>
            </a:r>
            <a:endParaRPr lang="zh-TW" altLang="en-US" sz="3000" b="1" dirty="0" smtClean="0"/>
          </a:p>
        </p:txBody>
      </p:sp>
      <p:sp>
        <p:nvSpPr>
          <p:cNvPr id="16387" name="内容占位符 5"/>
          <p:cNvSpPr>
            <a:spLocks noGrp="1"/>
          </p:cNvSpPr>
          <p:nvPr>
            <p:ph idx="1"/>
          </p:nvPr>
        </p:nvSpPr>
        <p:spPr>
          <a:xfrm>
            <a:off x="468313" y="1131888"/>
            <a:ext cx="8229600" cy="3600450"/>
          </a:xfrm>
        </p:spPr>
        <p:txBody>
          <a:bodyPr/>
          <a:lstStyle/>
          <a:p>
            <a:pPr marL="228600" indent="-228600" eaLnBrk="1" hangingPunct="1"/>
            <a:r>
              <a:rPr lang="en-US" altLang="zh-TW" sz="2300" b="1" dirty="0" smtClean="0">
                <a:solidFill>
                  <a:srgbClr val="C00000"/>
                </a:solidFill>
              </a:rPr>
              <a:t>ChinaNet</a:t>
            </a:r>
            <a:r>
              <a:rPr lang="en-US" altLang="zh-TW" sz="2300" b="1" dirty="0" smtClean="0">
                <a:solidFill>
                  <a:srgbClr val="E46C0A"/>
                </a:solidFill>
              </a:rPr>
              <a:t>: Leading full service media development and internet technology service provider for SMEs in China</a:t>
            </a:r>
          </a:p>
          <a:p>
            <a:pPr marL="228600" indent="-228600" eaLnBrk="1" hangingPunct="1">
              <a:buFontTx/>
              <a:buBlip>
                <a:blip r:embed="rId3"/>
              </a:buBlip>
            </a:pPr>
            <a:r>
              <a:rPr lang="en-US" altLang="zh-TW" sz="2000" dirty="0" smtClean="0"/>
              <a:t> Focusing growth strategy in fast growth SMEs industry</a:t>
            </a:r>
          </a:p>
          <a:p>
            <a:pPr marL="228600" indent="-228600" eaLnBrk="1" hangingPunct="1">
              <a:buFontTx/>
              <a:buBlip>
                <a:blip r:embed="rId3"/>
              </a:buBlip>
            </a:pPr>
            <a:r>
              <a:rPr lang="en-US" altLang="zh-TW" sz="2000" dirty="0" smtClean="0"/>
              <a:t> Increasing comprehensive solutions on four major platforms</a:t>
            </a:r>
          </a:p>
          <a:p>
            <a:pPr marL="228600" indent="-228600" eaLnBrk="1" hangingPunct="1">
              <a:buFontTx/>
              <a:buBlip>
                <a:blip r:embed="rId3"/>
              </a:buBlip>
            </a:pPr>
            <a:r>
              <a:rPr lang="en-US" altLang="zh-TW" sz="2000" dirty="0" smtClean="0"/>
              <a:t> Setting up stages for further ZW brand and business expansion in</a:t>
            </a:r>
            <a:br>
              <a:rPr lang="en-US" altLang="zh-TW" sz="2000" dirty="0" smtClean="0"/>
            </a:br>
            <a:r>
              <a:rPr lang="en-US" altLang="zh-TW" sz="2000" dirty="0" smtClean="0"/>
              <a:t> China and overseas</a:t>
            </a:r>
          </a:p>
          <a:p>
            <a:pPr marL="228600" indent="-228600" eaLnBrk="1" hangingPunct="1">
              <a:buFontTx/>
              <a:buBlip>
                <a:blip r:embed="rId3"/>
              </a:buBlip>
            </a:pPr>
            <a:r>
              <a:rPr lang="en-CA" altLang="zh-TW" sz="2000" dirty="0" smtClean="0"/>
              <a:t> Targeting technology or sales channel related M&amp;A opportunities to</a:t>
            </a:r>
            <a:br>
              <a:rPr lang="en-CA" altLang="zh-TW" sz="2000" dirty="0" smtClean="0"/>
            </a:br>
            <a:r>
              <a:rPr lang="en-CA" altLang="zh-TW" sz="2000" dirty="0" smtClean="0"/>
              <a:t> enhance penetration and technical competence to match SMEs’</a:t>
            </a:r>
            <a:br>
              <a:rPr lang="en-CA" altLang="zh-TW" sz="2000" dirty="0" smtClean="0"/>
            </a:br>
            <a:r>
              <a:rPr lang="en-CA" altLang="zh-TW" sz="2000" dirty="0" smtClean="0"/>
              <a:t> needs</a:t>
            </a:r>
          </a:p>
          <a:p>
            <a:pPr marL="228600" indent="-228600" eaLnBrk="1" hangingPunct="1">
              <a:buFontTx/>
              <a:buBlip>
                <a:blip r:embed="rId3"/>
              </a:buBlip>
            </a:pPr>
            <a:r>
              <a:rPr lang="en-CA" altLang="zh-TW" sz="2000" dirty="0"/>
              <a:t> </a:t>
            </a:r>
            <a:r>
              <a:rPr lang="en-CA" altLang="zh-TW" sz="2000" dirty="0" smtClean="0"/>
              <a:t>Enhancing </a:t>
            </a:r>
            <a:r>
              <a:rPr lang="en-CA" altLang="zh-TW" sz="2000" smtClean="0"/>
              <a:t>talent base </a:t>
            </a:r>
            <a:r>
              <a:rPr lang="en-CA" altLang="zh-TW" sz="2000" dirty="0" smtClean="0"/>
              <a:t>to support faster expansion</a:t>
            </a:r>
          </a:p>
          <a:p>
            <a:pPr marL="228600" indent="-228600" eaLnBrk="1" hangingPunct="1">
              <a:buFontTx/>
              <a:buBlip>
                <a:blip r:embed="rId3"/>
              </a:buBlip>
            </a:pPr>
            <a:endParaRPr lang="zh-TW" altLang="en-US" sz="2000" dirty="0" smtClean="0"/>
          </a:p>
        </p:txBody>
      </p:sp>
      <p:sp>
        <p:nvSpPr>
          <p:cNvPr id="17412" name="灯片编号占位符 3"/>
          <p:cNvSpPr>
            <a:spLocks noGrp="1"/>
          </p:cNvSpPr>
          <p:nvPr>
            <p:ph type="sldNum" sz="quarter" idx="12"/>
          </p:nvPr>
        </p:nvSpPr>
        <p:spPr>
          <a:noFill/>
        </p:spPr>
        <p:txBody>
          <a:bodyPr/>
          <a:lstStyle/>
          <a:p>
            <a:fld id="{645A9CCA-0360-4630-B2D4-CDD54923DEA5}" type="slidenum">
              <a:rPr lang="en-US" altLang="zh-CN"/>
              <a:pPr/>
              <a:t>14</a:t>
            </a:fld>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字版面配置區 2"/>
          <p:cNvSpPr>
            <a:spLocks noGrp="1"/>
          </p:cNvSpPr>
          <p:nvPr>
            <p:ph type="body" idx="1"/>
          </p:nvPr>
        </p:nvSpPr>
        <p:spPr>
          <a:xfrm>
            <a:off x="1403350" y="1708150"/>
            <a:ext cx="7129463" cy="1416050"/>
          </a:xfrm>
        </p:spPr>
        <p:txBody>
          <a:bodyPr/>
          <a:lstStyle/>
          <a:p>
            <a:pPr algn="ctr" eaLnBrk="1" hangingPunct="1"/>
            <a:r>
              <a:rPr lang="en-CA" altLang="zh-TW" sz="4400" b="1" smtClean="0"/>
              <a:t>Q&amp;A</a:t>
            </a:r>
            <a:endParaRPr lang="en-US" altLang="zh-TW" sz="4400" b="1" smtClean="0"/>
          </a:p>
        </p:txBody>
      </p:sp>
      <p:sp>
        <p:nvSpPr>
          <p:cNvPr id="18435" name="灯片编号占位符 3"/>
          <p:cNvSpPr>
            <a:spLocks noGrp="1"/>
          </p:cNvSpPr>
          <p:nvPr>
            <p:ph type="sldNum" sz="quarter" idx="12"/>
          </p:nvPr>
        </p:nvSpPr>
        <p:spPr>
          <a:noFill/>
        </p:spPr>
        <p:txBody>
          <a:bodyPr/>
          <a:lstStyle/>
          <a:p>
            <a:fld id="{7D9E9985-7201-43EB-A216-49C5B1F76052}" type="slidenum">
              <a:rPr lang="en-US" altLang="zh-CN"/>
              <a:pPr/>
              <a:t>15</a:t>
            </a:fld>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2"/>
          </p:nvPr>
        </p:nvSpPr>
        <p:spPr>
          <a:noFill/>
        </p:spPr>
        <p:txBody>
          <a:bodyPr/>
          <a:lstStyle/>
          <a:p>
            <a:fld id="{CF2B322E-F6D2-4CFE-A832-613250F847ED}" type="slidenum">
              <a:rPr lang="en-US" altLang="zh-CN"/>
              <a:pPr/>
              <a:t>2</a:t>
            </a:fld>
            <a:endParaRPr lang="en-US" altLang="zh-CN"/>
          </a:p>
        </p:txBody>
      </p:sp>
      <p:sp>
        <p:nvSpPr>
          <p:cNvPr id="5123" name="Content Placeholder 2"/>
          <p:cNvSpPr txBox="1">
            <a:spLocks/>
          </p:cNvSpPr>
          <p:nvPr/>
        </p:nvSpPr>
        <p:spPr bwMode="auto">
          <a:xfrm>
            <a:off x="1366838" y="989013"/>
            <a:ext cx="7237412" cy="3895725"/>
          </a:xfrm>
          <a:prstGeom prst="rect">
            <a:avLst/>
          </a:prstGeom>
          <a:noFill/>
          <a:ln w="9525">
            <a:noFill/>
            <a:miter lim="800000"/>
            <a:headEnd/>
            <a:tailEnd/>
          </a:ln>
        </p:spPr>
        <p:txBody>
          <a:bodyPr anchor="b"/>
          <a:lstStyle/>
          <a:p>
            <a:pPr algn="just">
              <a:lnSpc>
                <a:spcPct val="110000"/>
              </a:lnSpc>
              <a:spcBef>
                <a:spcPct val="20000"/>
              </a:spcBef>
              <a:buFont typeface="Arial" pitchFamily="34" charset="0"/>
              <a:buNone/>
            </a:pPr>
            <a:endParaRPr lang="en-US" altLang="zh-TW" sz="1500">
              <a:ea typeface="MS PGothic" pitchFamily="34" charset="-128"/>
            </a:endParaRPr>
          </a:p>
          <a:p>
            <a:pPr algn="just">
              <a:lnSpc>
                <a:spcPct val="110000"/>
              </a:lnSpc>
              <a:spcBef>
                <a:spcPct val="20000"/>
              </a:spcBef>
              <a:buFont typeface="Arial" pitchFamily="34" charset="0"/>
              <a:buNone/>
            </a:pPr>
            <a:r>
              <a:rPr lang="en-US" altLang="zh-TW" sz="1200">
                <a:ea typeface="MS PGothic" pitchFamily="34" charset="-128"/>
              </a:rPr>
              <a:t>	This information is published solely for informational purposes and is not to be construed as a solicitation or an offer to buy any security or related financial instrument. This presentation may include “forward-looking statements” within the meaning of Section 27A of the Securities Act of 1933 and Section 21E of the Exchange Act of 1934 and are intended to be covered by the safe harbor provisions for forward looking statements. This information is supplied from sources we believe to be reliable but we can not guarantee accuracy. This document and the information contained herein is confidential.</a:t>
            </a:r>
          </a:p>
          <a:p>
            <a:pPr algn="just">
              <a:lnSpc>
                <a:spcPct val="80000"/>
              </a:lnSpc>
              <a:buFont typeface="Arial" pitchFamily="34" charset="0"/>
              <a:buNone/>
            </a:pPr>
            <a:endParaRPr lang="en-US" altLang="zh-TW" sz="1200">
              <a:ea typeface="MS PGothic" pitchFamily="34" charset="-128"/>
            </a:endParaRPr>
          </a:p>
          <a:p>
            <a:pPr algn="just">
              <a:lnSpc>
                <a:spcPct val="110000"/>
              </a:lnSpc>
              <a:spcBef>
                <a:spcPct val="20000"/>
              </a:spcBef>
              <a:buFont typeface="Arial" pitchFamily="34" charset="0"/>
              <a:buNone/>
            </a:pPr>
            <a:r>
              <a:rPr lang="en-US" altLang="zh-TW" sz="1200">
                <a:ea typeface="MS PGothic" pitchFamily="34" charset="-128"/>
              </a:rPr>
              <a:t> 	The agents and the agents’ counsel assume no responsibility or liability of any nature whatsoever for the accuracy, adequacy or completeness of the publicly available information or as to whether all information concerning the Company required to be disclosed by the Company has been generally disclosed. The agents’ counsel and the Company's counsel are acting as counsel to the agents and the Company, respectively, and not as legal counsel to the subscriber. The agents have not engaged in any independent investigation or verification with respect to any of the information concerning the Company. Prospective purchasers are responsible for their own due diligence investigation in respect of any investment in the Company. </a:t>
            </a:r>
          </a:p>
          <a:p>
            <a:pPr>
              <a:lnSpc>
                <a:spcPct val="110000"/>
              </a:lnSpc>
              <a:spcBef>
                <a:spcPct val="20000"/>
              </a:spcBef>
              <a:buFont typeface="Arial" pitchFamily="34" charset="0"/>
              <a:buNone/>
            </a:pPr>
            <a:endParaRPr lang="en-US" altLang="zh-TW" sz="1500">
              <a:ea typeface="MS PGothic" pitchFamily="34" charset="-128"/>
            </a:endParaRPr>
          </a:p>
          <a:p>
            <a:pPr>
              <a:lnSpc>
                <a:spcPct val="110000"/>
              </a:lnSpc>
              <a:spcBef>
                <a:spcPct val="20000"/>
              </a:spcBef>
              <a:buFont typeface="Arial" pitchFamily="34" charset="0"/>
              <a:buNone/>
            </a:pPr>
            <a:endParaRPr lang="en-US" altLang="zh-TW" sz="700">
              <a:ea typeface="MS PGothic" pitchFamily="34" charset="-128"/>
            </a:endParaRPr>
          </a:p>
          <a:p>
            <a:pPr>
              <a:lnSpc>
                <a:spcPct val="80000"/>
              </a:lnSpc>
              <a:spcBef>
                <a:spcPct val="20000"/>
              </a:spcBef>
            </a:pPr>
            <a:endParaRPr lang="en-US" altLang="zh-TW" sz="1500">
              <a:ea typeface="微软雅黑" pitchFamily="34" charset="-122"/>
            </a:endParaRPr>
          </a:p>
        </p:txBody>
      </p:sp>
      <p:sp>
        <p:nvSpPr>
          <p:cNvPr id="7" name="Title 1"/>
          <p:cNvSpPr>
            <a:spLocks noGrp="1"/>
          </p:cNvSpPr>
          <p:nvPr>
            <p:ph type="title"/>
          </p:nvPr>
        </p:nvSpPr>
        <p:spPr>
          <a:xfrm>
            <a:off x="1763713" y="230188"/>
            <a:ext cx="6985000" cy="685800"/>
          </a:xfrm>
        </p:spPr>
        <p:txBody>
          <a:bodyPr/>
          <a:lstStyle/>
          <a:p>
            <a:pPr eaLnBrk="1" hangingPunct="1">
              <a:defRPr/>
            </a:pPr>
            <a:r>
              <a:rPr lang="en-US" altLang="zh-TW" sz="3600" dirty="0" smtClean="0">
                <a:cs typeface="+mj-cs"/>
              </a:rPr>
              <a:t>Safe Harbor Statement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4"/>
          <p:cNvSpPr>
            <a:spLocks noGrp="1"/>
          </p:cNvSpPr>
          <p:nvPr>
            <p:ph type="title"/>
          </p:nvPr>
        </p:nvSpPr>
        <p:spPr bwMode="auto">
          <a:xfrm>
            <a:off x="142874" y="214313"/>
            <a:ext cx="6661374" cy="85725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CA" altLang="zh-TW" sz="3400" b="1" dirty="0" smtClean="0"/>
              <a:t>Review:1H2010 Key Highlights</a:t>
            </a:r>
            <a:endParaRPr lang="zh-TW" altLang="en-US" sz="3400" b="1" dirty="0" smtClean="0"/>
          </a:p>
        </p:txBody>
      </p:sp>
      <p:sp>
        <p:nvSpPr>
          <p:cNvPr id="25603" name="内容占位符 5"/>
          <p:cNvSpPr>
            <a:spLocks noGrp="1"/>
          </p:cNvSpPr>
          <p:nvPr>
            <p:ph idx="1"/>
          </p:nvPr>
        </p:nvSpPr>
        <p:spPr>
          <a:xfrm>
            <a:off x="1979712" y="1348408"/>
            <a:ext cx="7056784" cy="3395662"/>
          </a:xfrm>
        </p:spPr>
        <p:txBody>
          <a:bodyPr/>
          <a:lstStyle/>
          <a:p>
            <a:pPr marL="457200" indent="-457200" eaLnBrk="1" hangingPunct="1">
              <a:buFontTx/>
              <a:buAutoNum type="arabicPeriod"/>
            </a:pPr>
            <a:r>
              <a:rPr lang="en-CA" altLang="zh-TW" sz="1400" dirty="0" smtClean="0"/>
              <a:t>Allocating recourses to higher margin franchise gateway business (28.com) to drive growth</a:t>
            </a:r>
            <a:br>
              <a:rPr lang="en-CA" altLang="zh-TW" sz="1400" dirty="0" smtClean="0"/>
            </a:br>
            <a:endParaRPr lang="en-CA" altLang="zh-TW" sz="1400" dirty="0" smtClean="0"/>
          </a:p>
          <a:p>
            <a:pPr marL="457200" indent="-457200" eaLnBrk="1" hangingPunct="1">
              <a:buFontTx/>
              <a:buAutoNum type="arabicPeriod"/>
            </a:pPr>
            <a:r>
              <a:rPr lang="en-CA" altLang="zh-TW" sz="1400" dirty="0" smtClean="0"/>
              <a:t>Further expanding &amp; developing branded clients</a:t>
            </a:r>
            <a:br>
              <a:rPr lang="en-CA" altLang="zh-TW" sz="1400" dirty="0" smtClean="0"/>
            </a:br>
            <a:endParaRPr lang="en-CA" altLang="zh-TW" sz="1400" dirty="0" smtClean="0"/>
          </a:p>
          <a:p>
            <a:pPr marL="457200" indent="-457200" eaLnBrk="1" hangingPunct="1">
              <a:buFontTx/>
              <a:buAutoNum type="arabicPeriod"/>
            </a:pPr>
            <a:r>
              <a:rPr lang="en-CA" altLang="zh-TW" sz="1400" dirty="0" smtClean="0"/>
              <a:t>Launching new value added services to all clients</a:t>
            </a:r>
            <a:br>
              <a:rPr lang="en-CA" altLang="zh-TW" sz="1400" dirty="0" smtClean="0"/>
            </a:br>
            <a:endParaRPr lang="en-CA" altLang="zh-TW" sz="1400" dirty="0" smtClean="0"/>
          </a:p>
          <a:p>
            <a:pPr marL="457200" indent="-457200" eaLnBrk="1" hangingPunct="1">
              <a:buFontTx/>
              <a:buAutoNum type="arabicPeriod"/>
            </a:pPr>
            <a:r>
              <a:rPr lang="en-CA" altLang="zh-TW" sz="1400" dirty="0" smtClean="0"/>
              <a:t>Stabilizing TV business with improving margin</a:t>
            </a:r>
          </a:p>
          <a:p>
            <a:pPr marL="457200" indent="-457200" eaLnBrk="1" hangingPunct="1">
              <a:buFontTx/>
              <a:buAutoNum type="arabicPeriod"/>
            </a:pPr>
            <a:endParaRPr lang="en-CA" altLang="zh-TW" sz="1400" dirty="0" smtClean="0"/>
          </a:p>
          <a:p>
            <a:pPr marL="457200" indent="-457200" eaLnBrk="1" hangingPunct="1">
              <a:buFontTx/>
              <a:buAutoNum type="arabicPeriod"/>
            </a:pPr>
            <a:r>
              <a:rPr lang="en-CA" altLang="zh-TW" sz="1400" dirty="0" smtClean="0"/>
              <a:t>Implementing stringent cost controls: selling down 6% from last quarter</a:t>
            </a:r>
            <a:br>
              <a:rPr lang="en-CA" altLang="zh-TW" sz="1400" dirty="0" smtClean="0"/>
            </a:br>
            <a:endParaRPr lang="en-CA" altLang="zh-TW" sz="1400" dirty="0" smtClean="0"/>
          </a:p>
          <a:p>
            <a:pPr marL="457200" indent="-457200" eaLnBrk="1" hangingPunct="1">
              <a:buFontTx/>
              <a:buAutoNum type="arabicPeriod"/>
            </a:pPr>
            <a:r>
              <a:rPr lang="en-CA" altLang="zh-TW" sz="1400" dirty="0" smtClean="0"/>
              <a:t>Strengthening brand planning and images for larger franchise brands</a:t>
            </a:r>
            <a:br>
              <a:rPr lang="en-CA" altLang="zh-TW" sz="1400" dirty="0" smtClean="0"/>
            </a:br>
            <a:endParaRPr lang="en-CA" altLang="zh-TW" sz="1400" dirty="0" smtClean="0"/>
          </a:p>
          <a:p>
            <a:pPr marL="457200" indent="-457200" eaLnBrk="1" hangingPunct="1">
              <a:buFontTx/>
              <a:buAutoNum type="arabicPeriod"/>
            </a:pPr>
            <a:r>
              <a:rPr lang="en-CA" altLang="zh-TW" sz="1400" dirty="0" smtClean="0"/>
              <a:t>Expanding overseas (Taiwan launch in September), </a:t>
            </a:r>
            <a:r>
              <a:rPr lang="en-CA" altLang="zh-TW" sz="1200" u="sng" dirty="0" smtClean="0">
                <a:solidFill>
                  <a:srgbClr val="FF0000"/>
                </a:solidFill>
              </a:rPr>
              <a:t>http://taipei2010.expo.28.com/</a:t>
            </a:r>
          </a:p>
          <a:p>
            <a:pPr marL="457200" indent="-457200" eaLnBrk="1" hangingPunct="1">
              <a:buFontTx/>
              <a:buAutoNum type="arabicPeriod"/>
            </a:pPr>
            <a:endParaRPr lang="en-CA" altLang="zh-TW" sz="1400" dirty="0" smtClean="0"/>
          </a:p>
          <a:p>
            <a:pPr marL="457200" indent="-457200" eaLnBrk="1" hangingPunct="1"/>
            <a:endParaRPr lang="en-CA" altLang="zh-TW" sz="1400" dirty="0" smtClean="0"/>
          </a:p>
          <a:p>
            <a:pPr marL="457200" indent="-457200" eaLnBrk="1" hangingPunct="1"/>
            <a:endParaRPr lang="zh-TW" altLang="en-US" sz="1400" dirty="0" smtClean="0"/>
          </a:p>
        </p:txBody>
      </p:sp>
      <p:sp>
        <p:nvSpPr>
          <p:cNvPr id="25604" name="灯片编号占位符 3"/>
          <p:cNvSpPr>
            <a:spLocks noGrp="1"/>
          </p:cNvSpPr>
          <p:nvPr>
            <p:ph type="sldNum" sz="quarter" idx="12"/>
          </p:nvPr>
        </p:nvSpPr>
        <p:spPr>
          <a:noFill/>
        </p:spPr>
        <p:txBody>
          <a:bodyPr/>
          <a:lstStyle/>
          <a:p>
            <a:fld id="{2250477E-A402-4424-B16D-CDA39E8E36A5}" type="slidenum">
              <a:rPr lang="en-US" altLang="zh-CN"/>
              <a:pPr/>
              <a:t>3</a:t>
            </a:fld>
            <a:endParaRPr lang="en-US" altLang="zh-CN"/>
          </a:p>
        </p:txBody>
      </p:sp>
      <p:sp>
        <p:nvSpPr>
          <p:cNvPr id="5" name="TextBox 4"/>
          <p:cNvSpPr txBox="1"/>
          <p:nvPr/>
        </p:nvSpPr>
        <p:spPr>
          <a:xfrm>
            <a:off x="179512" y="1348408"/>
            <a:ext cx="1944216" cy="400110"/>
          </a:xfrm>
          <a:prstGeom prst="rect">
            <a:avLst/>
          </a:prstGeom>
          <a:noFill/>
        </p:spPr>
        <p:txBody>
          <a:bodyPr wrap="square" rtlCol="0">
            <a:spAutoFit/>
          </a:bodyPr>
          <a:lstStyle/>
          <a:p>
            <a:pPr algn="ctr"/>
            <a:r>
              <a:rPr lang="en-CA" altLang="zh-TW" sz="2000" b="1" dirty="0" smtClean="0">
                <a:solidFill>
                  <a:srgbClr val="92D050"/>
                </a:solidFill>
              </a:rPr>
              <a:t>Executed</a:t>
            </a:r>
            <a:endParaRPr lang="zh-TW" altLang="en-US" sz="2000" b="1" dirty="0">
              <a:solidFill>
                <a:srgbClr val="92D050"/>
              </a:solidFill>
            </a:endParaRPr>
          </a:p>
        </p:txBody>
      </p:sp>
      <p:sp>
        <p:nvSpPr>
          <p:cNvPr id="6" name="TextBox 5"/>
          <p:cNvSpPr txBox="1"/>
          <p:nvPr/>
        </p:nvSpPr>
        <p:spPr>
          <a:xfrm>
            <a:off x="179512" y="1996480"/>
            <a:ext cx="1944216" cy="400110"/>
          </a:xfrm>
          <a:prstGeom prst="rect">
            <a:avLst/>
          </a:prstGeom>
          <a:noFill/>
        </p:spPr>
        <p:txBody>
          <a:bodyPr wrap="square" rtlCol="0">
            <a:spAutoFit/>
          </a:bodyPr>
          <a:lstStyle/>
          <a:p>
            <a:pPr algn="ctr"/>
            <a:r>
              <a:rPr lang="en-CA" altLang="zh-TW" sz="2000" b="1" dirty="0" smtClean="0">
                <a:solidFill>
                  <a:srgbClr val="92D050"/>
                </a:solidFill>
              </a:rPr>
              <a:t>Executed</a:t>
            </a:r>
            <a:endParaRPr lang="zh-TW" altLang="en-US" sz="2000" b="1" dirty="0">
              <a:solidFill>
                <a:srgbClr val="92D050"/>
              </a:solidFill>
            </a:endParaRPr>
          </a:p>
        </p:txBody>
      </p:sp>
      <p:sp>
        <p:nvSpPr>
          <p:cNvPr id="7" name="TextBox 6"/>
          <p:cNvSpPr txBox="1"/>
          <p:nvPr/>
        </p:nvSpPr>
        <p:spPr>
          <a:xfrm>
            <a:off x="179512" y="2428528"/>
            <a:ext cx="1944216" cy="400110"/>
          </a:xfrm>
          <a:prstGeom prst="rect">
            <a:avLst/>
          </a:prstGeom>
          <a:noFill/>
        </p:spPr>
        <p:txBody>
          <a:bodyPr wrap="square" rtlCol="0">
            <a:spAutoFit/>
          </a:bodyPr>
          <a:lstStyle/>
          <a:p>
            <a:pPr algn="ctr"/>
            <a:r>
              <a:rPr lang="en-CA" altLang="zh-TW" sz="2000" b="1" dirty="0" smtClean="0">
                <a:solidFill>
                  <a:srgbClr val="92D050"/>
                </a:solidFill>
              </a:rPr>
              <a:t>Executed</a:t>
            </a:r>
            <a:endParaRPr lang="zh-TW" altLang="en-US" sz="2000" b="1" dirty="0">
              <a:solidFill>
                <a:srgbClr val="92D050"/>
              </a:solidFill>
            </a:endParaRPr>
          </a:p>
        </p:txBody>
      </p:sp>
      <p:sp>
        <p:nvSpPr>
          <p:cNvPr id="8" name="TextBox 7"/>
          <p:cNvSpPr txBox="1"/>
          <p:nvPr/>
        </p:nvSpPr>
        <p:spPr>
          <a:xfrm>
            <a:off x="179512" y="2923292"/>
            <a:ext cx="1944216" cy="400110"/>
          </a:xfrm>
          <a:prstGeom prst="rect">
            <a:avLst/>
          </a:prstGeom>
          <a:noFill/>
        </p:spPr>
        <p:txBody>
          <a:bodyPr wrap="square" rtlCol="0">
            <a:spAutoFit/>
          </a:bodyPr>
          <a:lstStyle/>
          <a:p>
            <a:pPr algn="ctr"/>
            <a:r>
              <a:rPr lang="en-CA" altLang="zh-TW" sz="2000" b="1" dirty="0" smtClean="0">
                <a:solidFill>
                  <a:srgbClr val="92D050"/>
                </a:solidFill>
              </a:rPr>
              <a:t>Executed</a:t>
            </a:r>
            <a:endParaRPr lang="zh-TW" altLang="en-US" sz="2000" b="1" dirty="0">
              <a:solidFill>
                <a:srgbClr val="92D050"/>
              </a:solidFill>
            </a:endParaRPr>
          </a:p>
        </p:txBody>
      </p:sp>
      <p:sp>
        <p:nvSpPr>
          <p:cNvPr id="9" name="TextBox 8"/>
          <p:cNvSpPr txBox="1"/>
          <p:nvPr/>
        </p:nvSpPr>
        <p:spPr>
          <a:xfrm>
            <a:off x="179512" y="3436640"/>
            <a:ext cx="1944216" cy="400110"/>
          </a:xfrm>
          <a:prstGeom prst="rect">
            <a:avLst/>
          </a:prstGeom>
          <a:noFill/>
        </p:spPr>
        <p:txBody>
          <a:bodyPr wrap="square" rtlCol="0">
            <a:spAutoFit/>
          </a:bodyPr>
          <a:lstStyle/>
          <a:p>
            <a:pPr algn="ctr"/>
            <a:r>
              <a:rPr lang="en-CA" altLang="zh-TW" sz="2000" b="1" dirty="0" smtClean="0">
                <a:solidFill>
                  <a:srgbClr val="92D050"/>
                </a:solidFill>
              </a:rPr>
              <a:t>Executed</a:t>
            </a:r>
            <a:endParaRPr lang="zh-TW" altLang="en-US" sz="2000" b="1" dirty="0">
              <a:solidFill>
                <a:srgbClr val="92D050"/>
              </a:solidFill>
            </a:endParaRPr>
          </a:p>
        </p:txBody>
      </p:sp>
      <p:sp>
        <p:nvSpPr>
          <p:cNvPr id="10" name="TextBox 9"/>
          <p:cNvSpPr txBox="1"/>
          <p:nvPr/>
        </p:nvSpPr>
        <p:spPr>
          <a:xfrm>
            <a:off x="179512" y="3931404"/>
            <a:ext cx="1944216" cy="400110"/>
          </a:xfrm>
          <a:prstGeom prst="rect">
            <a:avLst/>
          </a:prstGeom>
          <a:noFill/>
        </p:spPr>
        <p:txBody>
          <a:bodyPr wrap="square" rtlCol="0">
            <a:spAutoFit/>
          </a:bodyPr>
          <a:lstStyle/>
          <a:p>
            <a:pPr algn="ctr"/>
            <a:r>
              <a:rPr lang="en-CA" altLang="zh-TW" sz="2000" b="1" dirty="0" smtClean="0">
                <a:solidFill>
                  <a:srgbClr val="92D050"/>
                </a:solidFill>
              </a:rPr>
              <a:t>Executed</a:t>
            </a:r>
            <a:endParaRPr lang="zh-TW" altLang="en-US" sz="2000" b="1" dirty="0">
              <a:solidFill>
                <a:srgbClr val="92D050"/>
              </a:solidFill>
            </a:endParaRPr>
          </a:p>
        </p:txBody>
      </p:sp>
      <p:sp>
        <p:nvSpPr>
          <p:cNvPr id="11" name="TextBox 10"/>
          <p:cNvSpPr txBox="1"/>
          <p:nvPr/>
        </p:nvSpPr>
        <p:spPr>
          <a:xfrm>
            <a:off x="179512" y="4372744"/>
            <a:ext cx="1944216" cy="400110"/>
          </a:xfrm>
          <a:prstGeom prst="rect">
            <a:avLst/>
          </a:prstGeom>
          <a:noFill/>
        </p:spPr>
        <p:txBody>
          <a:bodyPr wrap="square" rtlCol="0">
            <a:spAutoFit/>
          </a:bodyPr>
          <a:lstStyle/>
          <a:p>
            <a:pPr algn="ctr"/>
            <a:r>
              <a:rPr lang="en-CA" altLang="zh-TW" sz="2000" b="1" dirty="0" smtClean="0">
                <a:solidFill>
                  <a:srgbClr val="92D050"/>
                </a:solidFill>
              </a:rPr>
              <a:t>Executed</a:t>
            </a:r>
            <a:endParaRPr lang="zh-TW" altLang="en-US" sz="2000" b="1" dirty="0">
              <a:solidFill>
                <a:srgbClr val="92D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CA" altLang="zh-TW" b="1" dirty="0" smtClean="0"/>
              <a:t>Q3 2010 Key Highlights</a:t>
            </a:r>
            <a:endParaRPr lang="zh-TW" altLang="en-US" dirty="0"/>
          </a:p>
        </p:txBody>
      </p:sp>
      <p:sp>
        <p:nvSpPr>
          <p:cNvPr id="3" name="内容占位符 2"/>
          <p:cNvSpPr>
            <a:spLocks noGrp="1"/>
          </p:cNvSpPr>
          <p:nvPr>
            <p:ph idx="1"/>
          </p:nvPr>
        </p:nvSpPr>
        <p:spPr>
          <a:xfrm>
            <a:off x="468313" y="1131888"/>
            <a:ext cx="8280152" cy="3395662"/>
          </a:xfrm>
        </p:spPr>
        <p:txBody>
          <a:bodyPr/>
          <a:lstStyle/>
          <a:p>
            <a:pPr>
              <a:buBlip>
                <a:blip r:embed="rId2"/>
              </a:buBlip>
            </a:pPr>
            <a:r>
              <a:rPr lang="en-US" altLang="zh-TW" sz="1800" dirty="0" smtClean="0"/>
              <a:t>28.com further increased its estimated market share to more than 35% due to effective branding and marketing in Q3</a:t>
            </a:r>
          </a:p>
          <a:p>
            <a:pPr marL="0" indent="0"/>
            <a:endParaRPr lang="en-US" altLang="zh-TW" sz="1800" dirty="0" smtClean="0"/>
          </a:p>
          <a:p>
            <a:pPr>
              <a:buBlip>
                <a:blip r:embed="rId2"/>
              </a:buBlip>
            </a:pPr>
            <a:r>
              <a:rPr lang="en-US" altLang="zh-TW" sz="1800" dirty="0" smtClean="0"/>
              <a:t>Introduced online consulting service for franchisees during in Q3, which provides another value added service and will drive more traffic to 28.com</a:t>
            </a:r>
          </a:p>
          <a:p>
            <a:pPr marL="0" indent="0"/>
            <a:endParaRPr lang="en-US" altLang="zh-TW" sz="1800" dirty="0" smtClean="0"/>
          </a:p>
          <a:p>
            <a:pPr>
              <a:spcBef>
                <a:spcPts val="0"/>
              </a:spcBef>
              <a:buBlip>
                <a:blip r:embed="rId2"/>
              </a:buBlip>
            </a:pPr>
            <a:r>
              <a:rPr lang="en-US" altLang="zh-TW" sz="1800" dirty="0" smtClean="0"/>
              <a:t>Participated in the 2010 Taipei International Chain and Franchise Autumn Exhibition in September to promote brand to the over 200 franchise businesses in attendance. Expects to sign approximately 10 to 15 new international customers by the end of 2010</a:t>
            </a:r>
            <a:endParaRPr lang="en-US" altLang="zh-TW" dirty="0" smtClean="0"/>
          </a:p>
          <a:p>
            <a:endParaRPr lang="zh-TW" altLang="en-US" dirty="0"/>
          </a:p>
        </p:txBody>
      </p:sp>
      <p:sp>
        <p:nvSpPr>
          <p:cNvPr id="4" name="灯片编号占位符 3"/>
          <p:cNvSpPr>
            <a:spLocks noGrp="1"/>
          </p:cNvSpPr>
          <p:nvPr>
            <p:ph type="sldNum" sz="quarter" idx="12"/>
          </p:nvPr>
        </p:nvSpPr>
        <p:spPr/>
        <p:txBody>
          <a:bodyPr/>
          <a:lstStyle/>
          <a:p>
            <a:fld id="{7B11B64C-05AB-40F4-9878-4F2E82EAF470}" type="slidenum">
              <a:rPr lang="en-US" altLang="zh-CN" smtClean="0"/>
              <a:pPr/>
              <a:t>4</a:t>
            </a:fld>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4"/>
          <p:cNvSpPr>
            <a:spLocks noGrp="1"/>
          </p:cNvSpPr>
          <p:nvPr>
            <p:ph type="title"/>
          </p:nvPr>
        </p:nvSpPr>
        <p:spPr bwMode="auto">
          <a:xfrm>
            <a:off x="142875" y="214313"/>
            <a:ext cx="6286500" cy="85725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CA" altLang="zh-TW" sz="3400" b="1" dirty="0" smtClean="0"/>
              <a:t>ZW Financial Highlights</a:t>
            </a:r>
            <a:endParaRPr lang="zh-TW" altLang="en-US" sz="3400" b="1" dirty="0" smtClean="0"/>
          </a:p>
        </p:txBody>
      </p:sp>
      <p:sp>
        <p:nvSpPr>
          <p:cNvPr id="8195" name="灯片编号占位符 3"/>
          <p:cNvSpPr>
            <a:spLocks noGrp="1"/>
          </p:cNvSpPr>
          <p:nvPr>
            <p:ph type="sldNum" sz="quarter" idx="12"/>
          </p:nvPr>
        </p:nvSpPr>
        <p:spPr>
          <a:noFill/>
        </p:spPr>
        <p:txBody>
          <a:bodyPr/>
          <a:lstStyle/>
          <a:p>
            <a:fld id="{CFB221AE-FC75-4F1E-9153-32F9F586515F}" type="slidenum">
              <a:rPr lang="en-US" altLang="zh-CN"/>
              <a:pPr/>
              <a:t>5</a:t>
            </a:fld>
            <a:endParaRPr lang="en-US" altLang="zh-CN"/>
          </a:p>
        </p:txBody>
      </p:sp>
      <p:sp>
        <p:nvSpPr>
          <p:cNvPr id="8196" name="TextBox 5"/>
          <p:cNvSpPr txBox="1">
            <a:spLocks noChangeArrowheads="1"/>
          </p:cNvSpPr>
          <p:nvPr/>
        </p:nvSpPr>
        <p:spPr bwMode="auto">
          <a:xfrm>
            <a:off x="323850" y="4512816"/>
            <a:ext cx="8280400" cy="508000"/>
          </a:xfrm>
          <a:prstGeom prst="rect">
            <a:avLst/>
          </a:prstGeom>
          <a:noFill/>
          <a:ln w="9525">
            <a:noFill/>
            <a:miter lim="800000"/>
            <a:headEnd/>
            <a:tailEnd/>
          </a:ln>
        </p:spPr>
        <p:txBody>
          <a:bodyPr>
            <a:spAutoFit/>
          </a:bodyPr>
          <a:lstStyle/>
          <a:p>
            <a:r>
              <a:rPr lang="en-CA" sz="900" dirty="0"/>
              <a:t>(1) </a:t>
            </a:r>
            <a:r>
              <a:rPr lang="en-US" sz="900" dirty="0"/>
              <a:t>Weighted share count will differ quarterly due to GAAP Treasury Method for 4.8 M warrants outstanding with an average strike price of $3.13</a:t>
            </a:r>
            <a:endParaRPr lang="en-CA" altLang="zh-TW" sz="900" dirty="0"/>
          </a:p>
          <a:p>
            <a:r>
              <a:rPr lang="en-CA" altLang="zh-TW" sz="900" dirty="0"/>
              <a:t>(2) Adjusted net income 2009 excludes $4.4M non cash charge associated with changes in fair value of warrants in accordance US GAAP</a:t>
            </a:r>
          </a:p>
          <a:p>
            <a:r>
              <a:rPr lang="en-CA" altLang="zh-TW" sz="900" dirty="0"/>
              <a:t>(3) 1H 2010 adjusted net income excludes $1.9M non cash gains associated with fair value of warrants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44481898"/>
              </p:ext>
            </p:extLst>
          </p:nvPr>
        </p:nvGraphicFramePr>
        <p:xfrm>
          <a:off x="468313" y="1000125"/>
          <a:ext cx="7245350" cy="3425825"/>
        </p:xfrm>
        <a:graphic>
          <a:graphicData uri="http://schemas.openxmlformats.org/drawingml/2006/table">
            <a:tbl>
              <a:tblPr/>
              <a:tblGrid>
                <a:gridCol w="4391025"/>
                <a:gridCol w="2854325"/>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Ticker Symbol</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28575"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Arial" pitchFamily="34" charset="0"/>
                          <a:ea typeface="MS PGothic" pitchFamily="34" charset="-128"/>
                          <a:cs typeface="Arial" pitchFamily="34" charset="0"/>
                        </a:rPr>
                        <a:t>NASDAQ: CNET</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28575"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itchFamily="34" charset="0"/>
                          <a:ea typeface="MS PGothic" pitchFamily="34" charset="-128"/>
                          <a:cs typeface="Arial" pitchFamily="34" charset="0"/>
                        </a:rPr>
                        <a:t>Fiscal Year</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itchFamily="34" charset="0"/>
                          <a:ea typeface="MS PGothic" pitchFamily="34" charset="-128"/>
                          <a:cs typeface="Arial" pitchFamily="34" charset="0"/>
                        </a:rPr>
                        <a:t>December 31</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Stock Price (11/15/10)</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$4.3</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Shares Outstanding- common shares (11/15/10)</a:t>
                      </a:r>
                      <a:r>
                        <a:rPr kumimoji="0" lang="en-US" altLang="zh-CN" sz="1100" b="0"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(1)</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17.1 M</a:t>
                      </a:r>
                      <a:r>
                        <a:rPr kumimoji="0" lang="en-US" altLang="zh-CN" sz="1100" b="0"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 </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Market Capitalization (11/15/10)</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$73.1 M</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itchFamily="34" charset="0"/>
                          <a:ea typeface="MS PGothic" pitchFamily="34" charset="-128"/>
                          <a:cs typeface="Arial" pitchFamily="34" charset="0"/>
                        </a:rPr>
                        <a:t>Management Ownership</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itchFamily="34" charset="0"/>
                          <a:ea typeface="MS PGothic" pitchFamily="34" charset="-128"/>
                          <a:cs typeface="Arial" pitchFamily="34" charset="0"/>
                        </a:rPr>
                        <a:t>44.0%</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itchFamily="34" charset="0"/>
                          <a:ea typeface="MS PGothic" pitchFamily="34" charset="-128"/>
                          <a:cs typeface="Arial" pitchFamily="34" charset="0"/>
                        </a:rPr>
                        <a:t>Revenue 2009 (audited)</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$37.7 M</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itchFamily="34" charset="0"/>
                          <a:ea typeface="MS PGothic" pitchFamily="34" charset="-128"/>
                          <a:cs typeface="Arial" pitchFamily="34" charset="0"/>
                        </a:rPr>
                        <a:t>Adjusted Net Income 2009 </a:t>
                      </a:r>
                      <a:r>
                        <a:rPr kumimoji="0" lang="en-US" altLang="zh-CN" sz="1100" b="0" i="0" u="none" strike="noStrike" cap="none" normalizeH="0" baseline="30000" smtClean="0">
                          <a:ln>
                            <a:noFill/>
                          </a:ln>
                          <a:solidFill>
                            <a:schemeClr val="tx1"/>
                          </a:solidFill>
                          <a:effectLst/>
                          <a:latin typeface="Arial" pitchFamily="34" charset="0"/>
                          <a:ea typeface="MS PGothic" pitchFamily="34" charset="-128"/>
                          <a:cs typeface="Arial" pitchFamily="34" charset="0"/>
                        </a:rPr>
                        <a:t>(2) </a:t>
                      </a:r>
                      <a:r>
                        <a:rPr kumimoji="0" lang="en-US" altLang="zh-CN" sz="1000" b="0" i="0" u="none" strike="noStrike" cap="none" normalizeH="0" baseline="0" smtClean="0">
                          <a:ln>
                            <a:noFill/>
                          </a:ln>
                          <a:solidFill>
                            <a:schemeClr val="tx1"/>
                          </a:solidFill>
                          <a:effectLst/>
                          <a:latin typeface="Arial" pitchFamily="34" charset="0"/>
                          <a:ea typeface="MS PGothic" pitchFamily="34" charset="-128"/>
                          <a:cs typeface="Arial" pitchFamily="34" charset="0"/>
                        </a:rPr>
                        <a:t>(audited)</a:t>
                      </a:r>
                      <a:endParaRPr kumimoji="0" lang="en-US" altLang="zh-CN" sz="1000" b="0" i="1"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$8.4 M</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Year-to-date </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2010 – REVENUE (unaudited)</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$31.2 M  </a:t>
                      </a:r>
                      <a:r>
                        <a:rPr kumimoji="0" lang="en-US" altLang="zh-TW" sz="1100" b="0" i="0" u="none" strike="noStrike" cap="none" normalizeH="0" baseline="0" dirty="0" smtClean="0">
                          <a:ln>
                            <a:noFill/>
                          </a:ln>
                          <a:solidFill>
                            <a:srgbClr val="009900"/>
                          </a:solidFill>
                          <a:effectLst/>
                          <a:latin typeface="Arial" pitchFamily="34" charset="0"/>
                          <a:ea typeface="MS PGothic" pitchFamily="34" charset="-128"/>
                          <a:cs typeface="Arial" pitchFamily="34" charset="0"/>
                        </a:rPr>
                        <a:t>▲</a:t>
                      </a:r>
                      <a:r>
                        <a:rPr kumimoji="0" lang="en-US" altLang="zh-TW"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14</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Year-to-date </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2010 – Adjusted NET INCOME </a:t>
                      </a:r>
                      <a:r>
                        <a:rPr kumimoji="0" lang="en-US" altLang="zh-CN" sz="1100" b="0"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(3)</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zh-CN" sz="10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(unaudited)</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$10.0 M   </a:t>
                      </a:r>
                      <a:r>
                        <a:rPr kumimoji="0" lang="en-US" altLang="zh-TW" sz="1100" b="0" i="0" u="none" strike="noStrike" cap="none" normalizeH="0" baseline="0" dirty="0" smtClean="0">
                          <a:ln>
                            <a:noFill/>
                          </a:ln>
                          <a:solidFill>
                            <a:srgbClr val="009900"/>
                          </a:solidFill>
                          <a:effectLst/>
                          <a:latin typeface="Arial" pitchFamily="34" charset="0"/>
                          <a:ea typeface="MS PGothic" pitchFamily="34" charset="-128"/>
                          <a:cs typeface="Arial" pitchFamily="34" charset="0"/>
                        </a:rPr>
                        <a:t>▲</a:t>
                      </a:r>
                      <a:r>
                        <a:rPr kumimoji="0" lang="en-US" altLang="zh-TW"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122</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Year-to-date </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2010 – Adjusted EPS (diluted)</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$0.48   </a:t>
                      </a:r>
                      <a:r>
                        <a:rPr kumimoji="0" lang="en-US" altLang="zh-TW" sz="1100" b="0" i="0" u="none" strike="noStrike" cap="none" normalizeH="0" baseline="0" dirty="0" smtClean="0">
                          <a:ln>
                            <a:noFill/>
                          </a:ln>
                          <a:solidFill>
                            <a:srgbClr val="009900"/>
                          </a:solidFill>
                          <a:effectLst/>
                          <a:latin typeface="Arial" pitchFamily="34" charset="0"/>
                          <a:ea typeface="MS PGothic" pitchFamily="34" charset="-128"/>
                          <a:cs typeface="Arial" pitchFamily="34" charset="0"/>
                        </a:rPr>
                        <a:t>▲  </a:t>
                      </a:r>
                      <a:r>
                        <a:rPr kumimoji="0" lang="en-US" altLang="zh-TW"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60</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2010 Revenue Guidance</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$41.0 M-43.0 M </a:t>
                      </a:r>
                      <a:r>
                        <a:rPr kumimoji="0" lang="en-US" altLang="zh-TW" sz="1100" b="0" i="0" u="none" strike="noStrike" cap="none" normalizeH="0" baseline="0" dirty="0" smtClean="0">
                          <a:ln>
                            <a:noFill/>
                          </a:ln>
                          <a:solidFill>
                            <a:srgbClr val="009900"/>
                          </a:solidFill>
                          <a:effectLst/>
                          <a:latin typeface="Arial" pitchFamily="34" charset="0"/>
                          <a:ea typeface="MS PGothic" pitchFamily="34" charset="-128"/>
                          <a:cs typeface="Arial" pitchFamily="34" charset="0"/>
                        </a:rPr>
                        <a:t>▲</a:t>
                      </a:r>
                      <a:r>
                        <a:rPr kumimoji="0" lang="en-US" altLang="zh-TW"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8.8%-14.1%</a:t>
                      </a:r>
                      <a:endPar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12700" cap="flat" cmpd="sng" algn="ctr">
                      <a:solidFill>
                        <a:srgbClr val="0F3F85"/>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itchFamily="34" charset="0"/>
                          <a:ea typeface="MS PGothic" pitchFamily="34" charset="-128"/>
                          <a:cs typeface="Arial" pitchFamily="34" charset="0"/>
                        </a:rPr>
                        <a:t>2010 Net Income Guidance</a:t>
                      </a:r>
                    </a:p>
                  </a:txBody>
                  <a:tcPr horzOverflow="overflow">
                    <a:lnL w="28575" cap="flat" cmpd="sng" algn="ctr">
                      <a:solidFill>
                        <a:srgbClr val="0F3F85"/>
                      </a:solidFill>
                      <a:prstDash val="solid"/>
                      <a:round/>
                      <a:headEnd type="none" w="med" len="med"/>
                      <a:tailEnd type="none" w="med" len="med"/>
                    </a:lnL>
                    <a:lnR w="12700"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$14.1M  </a:t>
                      </a:r>
                      <a:r>
                        <a:rPr kumimoji="0" lang="en-US" altLang="zh-TW" sz="1100" b="0" i="0" u="none" strike="noStrike" cap="none" normalizeH="0" baseline="0" dirty="0" smtClean="0">
                          <a:ln>
                            <a:noFill/>
                          </a:ln>
                          <a:solidFill>
                            <a:srgbClr val="009900"/>
                          </a:solidFill>
                          <a:effectLst/>
                          <a:latin typeface="Arial" pitchFamily="34" charset="0"/>
                          <a:ea typeface="MS PGothic" pitchFamily="34" charset="-128"/>
                          <a:cs typeface="Arial" pitchFamily="34" charset="0"/>
                        </a:rPr>
                        <a:t>▲</a:t>
                      </a:r>
                      <a:r>
                        <a:rPr kumimoji="0" lang="en-US" altLang="zh-TW"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67.9</a:t>
                      </a:r>
                      <a:r>
                        <a:rPr kumimoji="0" lang="en-US" altLang="zh-CN" sz="11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horzOverflow="overflow">
                    <a:lnL w="12700" cap="flat" cmpd="sng" algn="ctr">
                      <a:solidFill>
                        <a:srgbClr val="0F3F85"/>
                      </a:solidFill>
                      <a:prstDash val="solid"/>
                      <a:round/>
                      <a:headEnd type="none" w="med" len="med"/>
                      <a:tailEnd type="none" w="med" len="med"/>
                    </a:lnL>
                    <a:lnR w="28575" cap="flat" cmpd="sng" algn="ctr">
                      <a:solidFill>
                        <a:srgbClr val="0F3F85"/>
                      </a:solidFill>
                      <a:prstDash val="solid"/>
                      <a:round/>
                      <a:headEnd type="none" w="med" len="med"/>
                      <a:tailEnd type="none" w="med" len="med"/>
                    </a:lnR>
                    <a:lnT w="12700" cap="flat" cmpd="sng" algn="ctr">
                      <a:solidFill>
                        <a:srgbClr val="0F3F8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bwMode="auto">
          <a:xfrm>
            <a:off x="142875" y="214313"/>
            <a:ext cx="6286500" cy="85725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400" b="1" dirty="0" smtClean="0"/>
              <a:t>Q3 2010 Financial Summary</a:t>
            </a:r>
          </a:p>
        </p:txBody>
      </p:sp>
      <p:sp>
        <p:nvSpPr>
          <p:cNvPr id="4" name="灯片编号占位符 3"/>
          <p:cNvSpPr>
            <a:spLocks noGrp="1"/>
          </p:cNvSpPr>
          <p:nvPr>
            <p:ph type="sldNum" sz="quarter" idx="12"/>
          </p:nvPr>
        </p:nvSpPr>
        <p:spPr/>
        <p:txBody>
          <a:bodyPr/>
          <a:lstStyle/>
          <a:p>
            <a:fld id="{7B11B64C-05AB-40F4-9878-4F2E82EAF470}" type="slidenum">
              <a:rPr lang="en-US" altLang="zh-CN" smtClean="0"/>
              <a:pPr/>
              <a:t>6</a:t>
            </a:fld>
            <a:endParaRPr lang="en-US" altLang="zh-CN" dirty="0"/>
          </a:p>
        </p:txBody>
      </p:sp>
      <p:graphicFrame>
        <p:nvGraphicFramePr>
          <p:cNvPr id="6" name="Group 68"/>
          <p:cNvGraphicFramePr>
            <a:graphicFrameLocks/>
          </p:cNvGraphicFramePr>
          <p:nvPr>
            <p:extLst>
              <p:ext uri="{D42A27DB-BD31-4B8C-83A1-F6EECF244321}">
                <p14:modId xmlns:p14="http://schemas.microsoft.com/office/powerpoint/2010/main" val="200019308"/>
              </p:ext>
            </p:extLst>
          </p:nvPr>
        </p:nvGraphicFramePr>
        <p:xfrm>
          <a:off x="251520" y="988368"/>
          <a:ext cx="8229600" cy="3435003"/>
        </p:xfrm>
        <a:graphic>
          <a:graphicData uri="http://schemas.openxmlformats.org/drawingml/2006/table">
            <a:tbl>
              <a:tblPr/>
              <a:tblGrid>
                <a:gridCol w="4105275"/>
                <a:gridCol w="1079500"/>
                <a:gridCol w="1081087"/>
                <a:gridCol w="1963738"/>
              </a:tblGrid>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Three Months ended Sept 30 (mill’s)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Q3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Q3 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Net Sales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Gross Profit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Gross Margin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50.4%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6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Adj. Net Income</a:t>
                      </a:r>
                      <a:r>
                        <a:rPr kumimoji="0" lang="en-US" sz="1800" b="0" i="0" u="none" strike="noStrike" cap="none" normalizeH="0" baseline="30000" dirty="0" smtClean="0">
                          <a:ln>
                            <a:noFill/>
                          </a:ln>
                          <a:solidFill>
                            <a:schemeClr val="tx1"/>
                          </a:solidFill>
                          <a:effectLst/>
                          <a:latin typeface="Arial" pitchFamily="34" charset="0"/>
                          <a:ea typeface="微软雅黑" pitchFamily="34"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Adj. Diluted EPS</a:t>
                      </a:r>
                      <a:r>
                        <a:rPr kumimoji="0" lang="en-US" sz="1800" b="0" i="0" u="none" strike="noStrike" cap="none" normalizeH="0" baseline="30000" dirty="0" smtClean="0">
                          <a:ln>
                            <a:noFill/>
                          </a:ln>
                          <a:solidFill>
                            <a:schemeClr val="tx1"/>
                          </a:solidFill>
                          <a:effectLst/>
                          <a:latin typeface="Arial" pitchFamily="34" charset="0"/>
                          <a:ea typeface="微软雅黑" pitchFamily="34" charset="-122"/>
                        </a:rPr>
                        <a:t>(1)</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+68.2%</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Weighted Shares Outstanding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15.8</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+32.6%</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Cash Flows from Operations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$2.0</a:t>
                      </a:r>
                      <a:endParaRPr kumimoji="0" lang="en-US" sz="1800" b="0" i="0" u="none" strike="noStrike" cap="none" normalizeH="0" baseline="30000" dirty="0" smtClean="0">
                        <a:ln>
                          <a:noFill/>
                        </a:ln>
                        <a:solidFill>
                          <a:schemeClr val="tx1"/>
                        </a:solidFill>
                        <a:effectLst/>
                        <a:latin typeface="Arial" pitchFamily="34" charset="0"/>
                        <a:ea typeface="微软雅黑"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+149.7%</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1"/>
          <p:cNvSpPr>
            <a:spLocks noChangeArrowheads="1"/>
          </p:cNvSpPr>
          <p:nvPr/>
        </p:nvSpPr>
        <p:spPr bwMode="auto">
          <a:xfrm>
            <a:off x="539552" y="4156720"/>
            <a:ext cx="8208962" cy="738664"/>
          </a:xfrm>
          <a:prstGeom prst="rect">
            <a:avLst/>
          </a:prstGeom>
          <a:noFill/>
          <a:ln w="9525">
            <a:noFill/>
            <a:miter lim="800000"/>
            <a:headEnd/>
            <a:tailEnd/>
          </a:ln>
        </p:spPr>
        <p:txBody>
          <a:bodyPr>
            <a:spAutoFit/>
          </a:bodyPr>
          <a:lstStyle/>
          <a:p>
            <a:r>
              <a:rPr lang="en-US" dirty="0"/>
              <a:t> </a:t>
            </a:r>
          </a:p>
          <a:p>
            <a:pPr marL="228600" indent="-228600">
              <a:buAutoNum type="arabicParenBoth"/>
            </a:pPr>
            <a:r>
              <a:rPr lang="en-US" sz="1200" dirty="0" smtClean="0"/>
              <a:t>Non-GAAP </a:t>
            </a:r>
            <a:r>
              <a:rPr lang="en-US" sz="1200" dirty="0"/>
              <a:t>net income and EPS excludes non-cash gain related to changes in fair value of warrants for the three month period ended September 30 of $1.9 million in 2010 and $1.3 million loss in 2009</a:t>
            </a:r>
            <a:r>
              <a:rPr lang="en-US" sz="12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2875" y="214313"/>
            <a:ext cx="6286500" cy="85725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400" b="1" dirty="0" smtClean="0"/>
              <a:t>YTD 2010 Financial Summary</a:t>
            </a:r>
          </a:p>
        </p:txBody>
      </p:sp>
      <p:sp>
        <p:nvSpPr>
          <p:cNvPr id="5" name="灯片编号占位符 4"/>
          <p:cNvSpPr>
            <a:spLocks noGrp="1"/>
          </p:cNvSpPr>
          <p:nvPr>
            <p:ph type="sldNum" sz="quarter" idx="12"/>
          </p:nvPr>
        </p:nvSpPr>
        <p:spPr/>
        <p:txBody>
          <a:bodyPr/>
          <a:lstStyle/>
          <a:p>
            <a:fld id="{7B11B64C-05AB-40F4-9878-4F2E82EAF470}" type="slidenum">
              <a:rPr lang="en-US" altLang="zh-CN" smtClean="0"/>
              <a:pPr/>
              <a:t>7</a:t>
            </a:fld>
            <a:endParaRPr lang="en-US" altLang="zh-CN"/>
          </a:p>
        </p:txBody>
      </p:sp>
      <p:graphicFrame>
        <p:nvGraphicFramePr>
          <p:cNvPr id="6" name="Group 3"/>
          <p:cNvGraphicFramePr>
            <a:graphicFrameLocks/>
          </p:cNvGraphicFramePr>
          <p:nvPr>
            <p:extLst>
              <p:ext uri="{D42A27DB-BD31-4B8C-83A1-F6EECF244321}">
                <p14:modId xmlns:p14="http://schemas.microsoft.com/office/powerpoint/2010/main" val="2851243002"/>
              </p:ext>
            </p:extLst>
          </p:nvPr>
        </p:nvGraphicFramePr>
        <p:xfrm>
          <a:off x="323528" y="1132384"/>
          <a:ext cx="8229600" cy="3395665"/>
        </p:xfrm>
        <a:graphic>
          <a:graphicData uri="http://schemas.openxmlformats.org/drawingml/2006/table">
            <a:tbl>
              <a:tblPr/>
              <a:tblGrid>
                <a:gridCol w="4105275"/>
                <a:gridCol w="1079500"/>
                <a:gridCol w="1081087"/>
                <a:gridCol w="1963738"/>
              </a:tblGrid>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Nine Months ended Sept. 30 (mill’s)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YTD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YTD 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Net Sales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Gross Profit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+35.1%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Gross Margin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Adj. Net Income</a:t>
                      </a:r>
                      <a:r>
                        <a:rPr kumimoji="0" lang="en-US" sz="1800" b="0" i="0" u="none" strike="noStrike" cap="none" normalizeH="0" baseline="30000" dirty="0" smtClean="0">
                          <a:ln>
                            <a:noFill/>
                          </a:ln>
                          <a:solidFill>
                            <a:schemeClr val="tx1"/>
                          </a:solidFill>
                          <a:effectLst/>
                          <a:latin typeface="Arial" pitchFamily="34" charset="0"/>
                          <a:ea typeface="微软雅黑" pitchFamily="34"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+121.7%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Adj. Diluted EPS</a:t>
                      </a:r>
                      <a:r>
                        <a:rPr kumimoji="0" lang="en-US" sz="1800" b="0" i="0" u="none" strike="noStrike" cap="none" normalizeH="0" baseline="30000" dirty="0" smtClean="0">
                          <a:ln>
                            <a:noFill/>
                          </a:ln>
                          <a:solidFill>
                            <a:schemeClr val="tx1"/>
                          </a:solidFill>
                          <a:effectLst/>
                          <a:latin typeface="Arial" pitchFamily="34" charset="0"/>
                          <a:ea typeface="微软雅黑" pitchFamily="34" charset="-122"/>
                        </a:rPr>
                        <a:t>(1)</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Weighted Shares Outstanding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14.5</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+44.2%</a:t>
                      </a:r>
                      <a:endParaRPr kumimoji="0" lang="en-US" sz="1800" b="0" i="0" u="none" strike="noStrike" cap="none" normalizeH="0" baseline="0" dirty="0" smtClean="0">
                        <a:ln>
                          <a:noFill/>
                        </a:ln>
                        <a:solidFill>
                          <a:schemeClr val="tx1"/>
                        </a:solidFill>
                        <a:effectLst/>
                        <a:latin typeface="Arial" pitchFamily="34" charset="0"/>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Cash Flows from Operations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+138.3%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51"/>
          <p:cNvSpPr>
            <a:spLocks noChangeArrowheads="1"/>
          </p:cNvSpPr>
          <p:nvPr/>
        </p:nvSpPr>
        <p:spPr bwMode="auto">
          <a:xfrm>
            <a:off x="323528" y="4620766"/>
            <a:ext cx="8208962" cy="400050"/>
          </a:xfrm>
          <a:prstGeom prst="rect">
            <a:avLst/>
          </a:prstGeom>
          <a:noFill/>
          <a:ln w="9525">
            <a:noFill/>
            <a:miter lim="800000"/>
            <a:headEnd/>
            <a:tailEnd/>
          </a:ln>
        </p:spPr>
        <p:txBody>
          <a:bodyPr anchor="ctr">
            <a:spAutoFit/>
          </a:bodyPr>
          <a:lstStyle/>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zh-CN" sz="1000" dirty="0">
                <a:solidFill>
                  <a:srgbClr val="000000"/>
                </a:solidFill>
                <a:cs typeface="Times New Roman" pitchFamily="18" charset="0"/>
              </a:rPr>
              <a:t>(1) GAAP net income and GAAP EPS (Diluted) include a $1.9 million non-cash gain related to changes in fair value of warrants for YTD 2010 of $1.9 million and $1.3 million loss YTD 2009. </a:t>
            </a:r>
            <a:endParaRPr lang="en-US" altLang="zh-CN"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1"/>
          <p:cNvSpPr>
            <a:spLocks noGrp="1" noChangeArrowheads="1"/>
          </p:cNvSpPr>
          <p:nvPr>
            <p:ph type="title"/>
          </p:nvPr>
        </p:nvSpPr>
        <p:spPr bwMode="auto">
          <a:xfrm>
            <a:off x="70867" y="214313"/>
            <a:ext cx="7525469" cy="85725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400" b="1" dirty="0" smtClean="0"/>
              <a:t>YTD 2010 Balance Sheet</a:t>
            </a:r>
          </a:p>
        </p:txBody>
      </p:sp>
      <p:sp>
        <p:nvSpPr>
          <p:cNvPr id="4" name="灯片编号占位符 3"/>
          <p:cNvSpPr>
            <a:spLocks noGrp="1"/>
          </p:cNvSpPr>
          <p:nvPr>
            <p:ph type="sldNum" sz="quarter" idx="12"/>
          </p:nvPr>
        </p:nvSpPr>
        <p:spPr/>
        <p:txBody>
          <a:bodyPr/>
          <a:lstStyle/>
          <a:p>
            <a:fld id="{7B11B64C-05AB-40F4-9878-4F2E82EAF470}" type="slidenum">
              <a:rPr lang="en-US" altLang="zh-CN" smtClean="0"/>
              <a:pPr/>
              <a:t>8</a:t>
            </a:fld>
            <a:endParaRPr lang="en-US" altLang="zh-CN"/>
          </a:p>
        </p:txBody>
      </p:sp>
      <p:graphicFrame>
        <p:nvGraphicFramePr>
          <p:cNvPr id="5" name="Group 50"/>
          <p:cNvGraphicFramePr>
            <a:graphicFrameLocks/>
          </p:cNvGraphicFramePr>
          <p:nvPr>
            <p:extLst>
              <p:ext uri="{D42A27DB-BD31-4B8C-83A1-F6EECF244321}">
                <p14:modId xmlns:p14="http://schemas.microsoft.com/office/powerpoint/2010/main" val="4239678462"/>
              </p:ext>
            </p:extLst>
          </p:nvPr>
        </p:nvGraphicFramePr>
        <p:xfrm>
          <a:off x="467544" y="1132384"/>
          <a:ext cx="8229600" cy="3699194"/>
        </p:xfrm>
        <a:graphic>
          <a:graphicData uri="http://schemas.openxmlformats.org/drawingml/2006/table">
            <a:tbl>
              <a:tblPr/>
              <a:tblGrid>
                <a:gridCol w="4319587"/>
                <a:gridCol w="1944688"/>
                <a:gridCol w="1965325"/>
              </a:tblGrid>
              <a:tr h="430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 millions except for ratios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September 30, 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微软雅黑" pitchFamily="34" charset="-122"/>
                        </a:rPr>
                        <a:t>December 31, 2009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11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Cash and Equivalents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13.9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Accounts Receivable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Accounts Receivable DSO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Working Capital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微软雅黑" pitchFamily="34" charset="-122"/>
                        </a:rPr>
                        <a:t>$19.4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Current Ratio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微软雅黑" pitchFamily="34" charset="-122"/>
                        </a:rPr>
                        <a:t>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7"/>
          <p:cNvGraphicFramePr>
            <a:graphicFrameLocks noGrp="1" noChangeAspect="1"/>
          </p:cNvGraphicFramePr>
          <p:nvPr>
            <p:extLst>
              <p:ext uri="{D42A27DB-BD31-4B8C-83A1-F6EECF244321}">
                <p14:modId xmlns:p14="http://schemas.microsoft.com/office/powerpoint/2010/main" val="3360981185"/>
              </p:ext>
            </p:extLst>
          </p:nvPr>
        </p:nvGraphicFramePr>
        <p:xfrm>
          <a:off x="251520" y="3004592"/>
          <a:ext cx="4968552" cy="1944216"/>
        </p:xfrm>
        <a:graphic>
          <a:graphicData uri="http://schemas.openxmlformats.org/presentationml/2006/ole">
            <mc:AlternateContent xmlns:mc="http://schemas.openxmlformats.org/markup-compatibility/2006">
              <mc:Choice xmlns:v="urn:schemas-microsoft-com:vml" Requires="v">
                <p:oleObj spid="_x0000_s32774" name="Worksheet" r:id="rId4" imgW="4143443" imgH="1800225" progId="Excel.Sheet.8">
                  <p:embed/>
                </p:oleObj>
              </mc:Choice>
              <mc:Fallback>
                <p:oleObj name="Worksheet" r:id="rId4" imgW="4143443" imgH="1800225" progId="Excel.Sheet.8">
                  <p:embed/>
                  <p:pic>
                    <p:nvPicPr>
                      <p:cNvPr id="0" name="Picture 2"/>
                      <p:cNvPicPr>
                        <a:picLocks noGrp="1" noChangeAspect="1" noChangeArrowheads="1"/>
                      </p:cNvPicPr>
                      <p:nvPr/>
                    </p:nvPicPr>
                    <p:blipFill>
                      <a:blip r:embed="rId5"/>
                      <a:srcRect/>
                      <a:stretch>
                        <a:fillRect/>
                      </a:stretch>
                    </p:blipFill>
                    <p:spPr bwMode="auto">
                      <a:xfrm>
                        <a:off x="251520" y="3004592"/>
                        <a:ext cx="4968552" cy="1944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8"/>
          <p:cNvGraphicFramePr>
            <a:graphicFrameLocks noGrp="1" noChangeAspect="1"/>
          </p:cNvGraphicFramePr>
          <p:nvPr>
            <p:extLst>
              <p:ext uri="{D42A27DB-BD31-4B8C-83A1-F6EECF244321}">
                <p14:modId xmlns:p14="http://schemas.microsoft.com/office/powerpoint/2010/main" val="1753548266"/>
              </p:ext>
            </p:extLst>
          </p:nvPr>
        </p:nvGraphicFramePr>
        <p:xfrm>
          <a:off x="5424172" y="2860576"/>
          <a:ext cx="3539307" cy="1769969"/>
        </p:xfrm>
        <a:graphic>
          <a:graphicData uri="http://schemas.openxmlformats.org/presentationml/2006/ole">
            <mc:AlternateContent xmlns:mc="http://schemas.openxmlformats.org/markup-compatibility/2006">
              <mc:Choice xmlns:v="urn:schemas-microsoft-com:vml" Requires="v">
                <p:oleObj spid="_x0000_s32775" name="Worksheet" r:id="rId6" imgW="4038600" imgH="1876515" progId="Excel.Sheet.8">
                  <p:embed/>
                </p:oleObj>
              </mc:Choice>
              <mc:Fallback>
                <p:oleObj name="Worksheet" r:id="rId6" imgW="4038600" imgH="1876515" progId="Excel.Sheet.8">
                  <p:embed/>
                  <p:pic>
                    <p:nvPicPr>
                      <p:cNvPr id="0" name="Picture 3"/>
                      <p:cNvPicPr>
                        <a:picLocks noGrp="1" noChangeAspect="1" noChangeArrowheads="1"/>
                      </p:cNvPicPr>
                      <p:nvPr/>
                    </p:nvPicPr>
                    <p:blipFill>
                      <a:blip r:embed="rId7"/>
                      <a:srcRect/>
                      <a:stretch>
                        <a:fillRect/>
                      </a:stretch>
                    </p:blipFill>
                    <p:spPr bwMode="auto">
                      <a:xfrm>
                        <a:off x="5424172" y="2860576"/>
                        <a:ext cx="3539307" cy="1769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2" name="Rectangle 4"/>
          <p:cNvSpPr>
            <a:spLocks noGrp="1" noChangeArrowheads="1"/>
          </p:cNvSpPr>
          <p:nvPr>
            <p:ph type="title"/>
          </p:nvPr>
        </p:nvSpPr>
        <p:spPr bwMode="auto">
          <a:xfrm>
            <a:off x="142875" y="214313"/>
            <a:ext cx="6286500" cy="85725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b="1" dirty="0" smtClean="0"/>
              <a:t>2010 Q3 vs. 2009 Q3</a:t>
            </a:r>
          </a:p>
        </p:txBody>
      </p:sp>
      <p:sp>
        <p:nvSpPr>
          <p:cNvPr id="7" name="灯片编号占位符 6"/>
          <p:cNvSpPr>
            <a:spLocks noGrp="1"/>
          </p:cNvSpPr>
          <p:nvPr>
            <p:ph type="sldNum" sz="quarter" idx="12"/>
          </p:nvPr>
        </p:nvSpPr>
        <p:spPr>
          <a:xfrm>
            <a:off x="6301680" y="4684713"/>
            <a:ext cx="2133600" cy="357187"/>
          </a:xfrm>
        </p:spPr>
        <p:txBody>
          <a:bodyPr/>
          <a:lstStyle/>
          <a:p>
            <a:fld id="{7B11B64C-05AB-40F4-9878-4F2E82EAF470}" type="slidenum">
              <a:rPr lang="en-US" altLang="zh-CN" smtClean="0"/>
              <a:pPr/>
              <a:t>9</a:t>
            </a:fld>
            <a:endParaRPr lang="en-US" altLang="zh-CN"/>
          </a:p>
        </p:txBody>
      </p:sp>
      <p:graphicFrame>
        <p:nvGraphicFramePr>
          <p:cNvPr id="1026" name="Object 5"/>
          <p:cNvGraphicFramePr>
            <a:graphicFrameLocks noGrp="1" noChangeAspect="1"/>
          </p:cNvGraphicFramePr>
          <p:nvPr/>
        </p:nvGraphicFramePr>
        <p:xfrm>
          <a:off x="241300" y="916360"/>
          <a:ext cx="4978772" cy="2224088"/>
        </p:xfrm>
        <a:graphic>
          <a:graphicData uri="http://schemas.openxmlformats.org/presentationml/2006/ole">
            <mc:AlternateContent xmlns:mc="http://schemas.openxmlformats.org/markup-compatibility/2006">
              <mc:Choice xmlns:v="urn:schemas-microsoft-com:vml" Requires="v">
                <p:oleObj spid="_x0000_s32776" name="Worksheet" r:id="rId9" imgW="4257777" imgH="1981312" progId="Excel.Sheet.8">
                  <p:embed/>
                </p:oleObj>
              </mc:Choice>
              <mc:Fallback>
                <p:oleObj name="Worksheet" r:id="rId9" imgW="4257777" imgH="1981312" progId="Excel.Sheet.8">
                  <p:embed/>
                  <p:pic>
                    <p:nvPicPr>
                      <p:cNvPr id="0" name="Picture 4"/>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300" y="916360"/>
                        <a:ext cx="4978772"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Grp="1" noChangeAspect="1"/>
          </p:cNvGraphicFramePr>
          <p:nvPr/>
        </p:nvGraphicFramePr>
        <p:xfrm>
          <a:off x="5435087" y="1060376"/>
          <a:ext cx="3529401" cy="1960568"/>
        </p:xfrm>
        <a:graphic>
          <a:graphicData uri="http://schemas.openxmlformats.org/presentationml/2006/ole">
            <mc:AlternateContent xmlns:mc="http://schemas.openxmlformats.org/markup-compatibility/2006">
              <mc:Choice xmlns:v="urn:schemas-microsoft-com:vml" Requires="v">
                <p:oleObj spid="_x0000_s32777" name="Worksheet" r:id="rId12" imgW="4886200" imgH="1952700" progId="Excel.Sheet.8">
                  <p:embed/>
                </p:oleObj>
              </mc:Choice>
              <mc:Fallback>
                <p:oleObj name="Worksheet" r:id="rId12" imgW="4886200" imgH="1952700" progId="Excel.Sheet.8">
                  <p:embed/>
                  <p:pic>
                    <p:nvPicPr>
                      <p:cNvPr id="0" name="Picture 5"/>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087" y="1060376"/>
                        <a:ext cx="3529401" cy="1960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中网">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中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中网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中网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中网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中网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中网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中网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中网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中网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中网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中网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中网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中网</Template>
  <TotalTime>1344</TotalTime>
  <Words>974</Words>
  <Application>Microsoft Office PowerPoint</Application>
  <PresentationFormat>Custom</PresentationFormat>
  <Paragraphs>309</Paragraphs>
  <Slides>15</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中网</vt:lpstr>
      <vt:lpstr>Microsoft Excel 97-2003 Worksheet</vt:lpstr>
      <vt:lpstr>Worksheet</vt:lpstr>
      <vt:lpstr>ChinaNet-Online Holdings, Inc. NASDAQ:CNET 2010 Q3 Earnings Conference Call Presentation November 16, 2010</vt:lpstr>
      <vt:lpstr>Safe Harbor Statement</vt:lpstr>
      <vt:lpstr>Review:1H2010 Key Highlights</vt:lpstr>
      <vt:lpstr>Q3 2010 Key Highlights</vt:lpstr>
      <vt:lpstr>ZW Financial Highlights</vt:lpstr>
      <vt:lpstr>Q3 2010 Financial Summary</vt:lpstr>
      <vt:lpstr>YTD 2010 Financial Summary</vt:lpstr>
      <vt:lpstr>YTD 2010 Balance Sheet</vt:lpstr>
      <vt:lpstr>2010 Q3 vs. 2009 Q3</vt:lpstr>
      <vt:lpstr>ZW: Vertically Integrated  Multichannel Platform</vt:lpstr>
      <vt:lpstr>ZW Future P&amp;S Roadmap </vt:lpstr>
      <vt:lpstr>Bus. Opp. Online: 28.Com</vt:lpstr>
      <vt:lpstr>2010 Guidance</vt:lpstr>
      <vt:lpstr>Positioned for Long Term Growth</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dc:title>
  <dc:creator>USER</dc:creator>
  <cp:lastModifiedBy>JLai</cp:lastModifiedBy>
  <cp:revision>426</cp:revision>
  <dcterms:created xsi:type="dcterms:W3CDTF">2010-06-04T08:06:40Z</dcterms:created>
  <dcterms:modified xsi:type="dcterms:W3CDTF">2010-11-16T08:06:17Z</dcterms:modified>
</cp:coreProperties>
</file>